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0" r:id="rId2"/>
    <p:sldMasterId id="2147483762" r:id="rId3"/>
    <p:sldMasterId id="2147483784" r:id="rId4"/>
    <p:sldMasterId id="2147483796" r:id="rId5"/>
  </p:sldMasterIdLst>
  <p:handoutMasterIdLst>
    <p:handoutMasterId r:id="rId42"/>
  </p:handoutMasterIdLst>
  <p:sldIdLst>
    <p:sldId id="256" r:id="rId6"/>
    <p:sldId id="290" r:id="rId7"/>
    <p:sldId id="291" r:id="rId8"/>
    <p:sldId id="292" r:id="rId9"/>
    <p:sldId id="293" r:id="rId10"/>
    <p:sldId id="294" r:id="rId11"/>
    <p:sldId id="295" r:id="rId12"/>
    <p:sldId id="297" r:id="rId13"/>
    <p:sldId id="336" r:id="rId14"/>
    <p:sldId id="333" r:id="rId15"/>
    <p:sldId id="337" r:id="rId16"/>
    <p:sldId id="298" r:id="rId17"/>
    <p:sldId id="299" r:id="rId18"/>
    <p:sldId id="300" r:id="rId19"/>
    <p:sldId id="301" r:id="rId20"/>
    <p:sldId id="302" r:id="rId21"/>
    <p:sldId id="303" r:id="rId22"/>
    <p:sldId id="304" r:id="rId23"/>
    <p:sldId id="305" r:id="rId24"/>
    <p:sldId id="321" r:id="rId25"/>
    <p:sldId id="288" r:id="rId26"/>
    <p:sldId id="332" r:id="rId27"/>
    <p:sldId id="330" r:id="rId28"/>
    <p:sldId id="334" r:id="rId29"/>
    <p:sldId id="323" r:id="rId30"/>
    <p:sldId id="324" r:id="rId31"/>
    <p:sldId id="273" r:id="rId32"/>
    <p:sldId id="331" r:id="rId33"/>
    <p:sldId id="312" r:id="rId34"/>
    <p:sldId id="275" r:id="rId35"/>
    <p:sldId id="325" r:id="rId36"/>
    <p:sldId id="326" r:id="rId37"/>
    <p:sldId id="327" r:id="rId38"/>
    <p:sldId id="328" r:id="rId39"/>
    <p:sldId id="329" r:id="rId40"/>
    <p:sldId id="335"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2D2B"/>
    <a:srgbClr val="972F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74" y="2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l1790-1338\Desktop\S&amp;P%20500.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Georgia" panose="02040502050405020303" pitchFamily="18" charset="0"/>
              </a:defRPr>
            </a:pPr>
            <a:r>
              <a:rPr lang="en-US">
                <a:latin typeface="Georgia" panose="02040502050405020303" pitchFamily="18" charset="0"/>
              </a:rPr>
              <a:t>S&amp;P 500</a:t>
            </a:r>
          </a:p>
        </c:rich>
      </c:tx>
      <c:layout/>
      <c:overlay val="0"/>
    </c:title>
    <c:autoTitleDeleted val="0"/>
    <c:plotArea>
      <c:layout/>
      <c:lineChart>
        <c:grouping val="standard"/>
        <c:varyColors val="0"/>
        <c:ser>
          <c:idx val="0"/>
          <c:order val="0"/>
          <c:tx>
            <c:strRef>
              <c:f>Sheet1!$B$1</c:f>
              <c:strCache>
                <c:ptCount val="1"/>
                <c:pt idx="0">
                  <c:v>Adj Close</c:v>
                </c:pt>
              </c:strCache>
            </c:strRef>
          </c:tx>
          <c:spPr>
            <a:ln w="15875">
              <a:solidFill>
                <a:schemeClr val="tx2">
                  <a:lumMod val="20000"/>
                  <a:lumOff val="80000"/>
                </a:schemeClr>
              </a:solidFill>
            </a:ln>
          </c:spPr>
          <c:marker>
            <c:symbol val="none"/>
          </c:marker>
          <c:cat>
            <c:numRef>
              <c:f>Sheet1!$A$2:$A$1038</c:f>
              <c:numCache>
                <c:formatCode>m/d/yyyy</c:formatCode>
                <c:ptCount val="1037"/>
                <c:pt idx="0">
                  <c:v>42044</c:v>
                </c:pt>
                <c:pt idx="1">
                  <c:v>42037</c:v>
                </c:pt>
                <c:pt idx="2">
                  <c:v>42030</c:v>
                </c:pt>
                <c:pt idx="3">
                  <c:v>42024</c:v>
                </c:pt>
                <c:pt idx="4">
                  <c:v>42016</c:v>
                </c:pt>
                <c:pt idx="5">
                  <c:v>42009</c:v>
                </c:pt>
                <c:pt idx="6">
                  <c:v>42002</c:v>
                </c:pt>
                <c:pt idx="7">
                  <c:v>41995</c:v>
                </c:pt>
                <c:pt idx="8">
                  <c:v>41988</c:v>
                </c:pt>
                <c:pt idx="9">
                  <c:v>41981</c:v>
                </c:pt>
                <c:pt idx="10">
                  <c:v>41974</c:v>
                </c:pt>
                <c:pt idx="11">
                  <c:v>41967</c:v>
                </c:pt>
                <c:pt idx="12">
                  <c:v>41960</c:v>
                </c:pt>
                <c:pt idx="13">
                  <c:v>41953</c:v>
                </c:pt>
                <c:pt idx="14">
                  <c:v>41946</c:v>
                </c:pt>
                <c:pt idx="15">
                  <c:v>41939</c:v>
                </c:pt>
                <c:pt idx="16">
                  <c:v>41932</c:v>
                </c:pt>
                <c:pt idx="17">
                  <c:v>41925</c:v>
                </c:pt>
                <c:pt idx="18">
                  <c:v>41918</c:v>
                </c:pt>
                <c:pt idx="19">
                  <c:v>41911</c:v>
                </c:pt>
                <c:pt idx="20">
                  <c:v>41904</c:v>
                </c:pt>
                <c:pt idx="21">
                  <c:v>41897</c:v>
                </c:pt>
                <c:pt idx="22">
                  <c:v>41890</c:v>
                </c:pt>
                <c:pt idx="23">
                  <c:v>41884</c:v>
                </c:pt>
                <c:pt idx="24">
                  <c:v>41876</c:v>
                </c:pt>
                <c:pt idx="25">
                  <c:v>41869</c:v>
                </c:pt>
                <c:pt idx="26">
                  <c:v>41862</c:v>
                </c:pt>
                <c:pt idx="27">
                  <c:v>41855</c:v>
                </c:pt>
                <c:pt idx="28">
                  <c:v>41848</c:v>
                </c:pt>
                <c:pt idx="29">
                  <c:v>41841</c:v>
                </c:pt>
                <c:pt idx="30">
                  <c:v>41834</c:v>
                </c:pt>
                <c:pt idx="31">
                  <c:v>41827</c:v>
                </c:pt>
                <c:pt idx="32">
                  <c:v>41820</c:v>
                </c:pt>
                <c:pt idx="33">
                  <c:v>41813</c:v>
                </c:pt>
                <c:pt idx="34">
                  <c:v>41806</c:v>
                </c:pt>
                <c:pt idx="35">
                  <c:v>41799</c:v>
                </c:pt>
                <c:pt idx="36">
                  <c:v>41792</c:v>
                </c:pt>
                <c:pt idx="37">
                  <c:v>41786</c:v>
                </c:pt>
                <c:pt idx="38">
                  <c:v>41778</c:v>
                </c:pt>
                <c:pt idx="39">
                  <c:v>41771</c:v>
                </c:pt>
                <c:pt idx="40">
                  <c:v>41764</c:v>
                </c:pt>
                <c:pt idx="41">
                  <c:v>41757</c:v>
                </c:pt>
                <c:pt idx="42">
                  <c:v>41750</c:v>
                </c:pt>
                <c:pt idx="43">
                  <c:v>41743</c:v>
                </c:pt>
                <c:pt idx="44">
                  <c:v>41736</c:v>
                </c:pt>
                <c:pt idx="45">
                  <c:v>41729</c:v>
                </c:pt>
                <c:pt idx="46">
                  <c:v>41722</c:v>
                </c:pt>
                <c:pt idx="47">
                  <c:v>41715</c:v>
                </c:pt>
                <c:pt idx="48">
                  <c:v>41708</c:v>
                </c:pt>
                <c:pt idx="49">
                  <c:v>41701</c:v>
                </c:pt>
                <c:pt idx="50">
                  <c:v>41694</c:v>
                </c:pt>
                <c:pt idx="51">
                  <c:v>41688</c:v>
                </c:pt>
                <c:pt idx="52">
                  <c:v>41680</c:v>
                </c:pt>
                <c:pt idx="53">
                  <c:v>41673</c:v>
                </c:pt>
                <c:pt idx="54">
                  <c:v>41666</c:v>
                </c:pt>
                <c:pt idx="55">
                  <c:v>41660</c:v>
                </c:pt>
                <c:pt idx="56">
                  <c:v>41652</c:v>
                </c:pt>
                <c:pt idx="57">
                  <c:v>41645</c:v>
                </c:pt>
                <c:pt idx="58">
                  <c:v>41638</c:v>
                </c:pt>
                <c:pt idx="59">
                  <c:v>41631</c:v>
                </c:pt>
                <c:pt idx="60">
                  <c:v>41624</c:v>
                </c:pt>
                <c:pt idx="61">
                  <c:v>41617</c:v>
                </c:pt>
                <c:pt idx="62">
                  <c:v>41610</c:v>
                </c:pt>
                <c:pt idx="63">
                  <c:v>41603</c:v>
                </c:pt>
                <c:pt idx="64">
                  <c:v>41596</c:v>
                </c:pt>
                <c:pt idx="65">
                  <c:v>41589</c:v>
                </c:pt>
                <c:pt idx="66">
                  <c:v>41582</c:v>
                </c:pt>
                <c:pt idx="67">
                  <c:v>41575</c:v>
                </c:pt>
                <c:pt idx="68">
                  <c:v>41568</c:v>
                </c:pt>
                <c:pt idx="69">
                  <c:v>41561</c:v>
                </c:pt>
                <c:pt idx="70">
                  <c:v>41554</c:v>
                </c:pt>
                <c:pt idx="71">
                  <c:v>41547</c:v>
                </c:pt>
                <c:pt idx="72">
                  <c:v>41540</c:v>
                </c:pt>
                <c:pt idx="73">
                  <c:v>41533</c:v>
                </c:pt>
                <c:pt idx="74">
                  <c:v>41526</c:v>
                </c:pt>
                <c:pt idx="75">
                  <c:v>41520</c:v>
                </c:pt>
                <c:pt idx="76">
                  <c:v>41512</c:v>
                </c:pt>
                <c:pt idx="77">
                  <c:v>41505</c:v>
                </c:pt>
                <c:pt idx="78">
                  <c:v>41498</c:v>
                </c:pt>
                <c:pt idx="79">
                  <c:v>41491</c:v>
                </c:pt>
                <c:pt idx="80">
                  <c:v>41484</c:v>
                </c:pt>
                <c:pt idx="81">
                  <c:v>41477</c:v>
                </c:pt>
                <c:pt idx="82">
                  <c:v>41470</c:v>
                </c:pt>
                <c:pt idx="83">
                  <c:v>41463</c:v>
                </c:pt>
                <c:pt idx="84">
                  <c:v>41456</c:v>
                </c:pt>
                <c:pt idx="85">
                  <c:v>41449</c:v>
                </c:pt>
                <c:pt idx="86">
                  <c:v>41442</c:v>
                </c:pt>
                <c:pt idx="87">
                  <c:v>41435</c:v>
                </c:pt>
                <c:pt idx="88">
                  <c:v>41428</c:v>
                </c:pt>
                <c:pt idx="89">
                  <c:v>41422</c:v>
                </c:pt>
                <c:pt idx="90">
                  <c:v>41414</c:v>
                </c:pt>
                <c:pt idx="91">
                  <c:v>41407</c:v>
                </c:pt>
                <c:pt idx="92">
                  <c:v>41400</c:v>
                </c:pt>
                <c:pt idx="93">
                  <c:v>41393</c:v>
                </c:pt>
                <c:pt idx="94">
                  <c:v>41386</c:v>
                </c:pt>
                <c:pt idx="95">
                  <c:v>41379</c:v>
                </c:pt>
                <c:pt idx="96">
                  <c:v>41372</c:v>
                </c:pt>
                <c:pt idx="97">
                  <c:v>41365</c:v>
                </c:pt>
                <c:pt idx="98">
                  <c:v>41358</c:v>
                </c:pt>
                <c:pt idx="99">
                  <c:v>41351</c:v>
                </c:pt>
                <c:pt idx="100">
                  <c:v>41344</c:v>
                </c:pt>
                <c:pt idx="101">
                  <c:v>41337</c:v>
                </c:pt>
                <c:pt idx="102">
                  <c:v>41330</c:v>
                </c:pt>
                <c:pt idx="103">
                  <c:v>41324</c:v>
                </c:pt>
                <c:pt idx="104">
                  <c:v>41316</c:v>
                </c:pt>
                <c:pt idx="105">
                  <c:v>41309</c:v>
                </c:pt>
                <c:pt idx="106">
                  <c:v>41302</c:v>
                </c:pt>
                <c:pt idx="107">
                  <c:v>41296</c:v>
                </c:pt>
                <c:pt idx="108">
                  <c:v>41288</c:v>
                </c:pt>
                <c:pt idx="109">
                  <c:v>41281</c:v>
                </c:pt>
                <c:pt idx="110">
                  <c:v>41274</c:v>
                </c:pt>
                <c:pt idx="111">
                  <c:v>41267</c:v>
                </c:pt>
                <c:pt idx="112">
                  <c:v>41260</c:v>
                </c:pt>
                <c:pt idx="113">
                  <c:v>41253</c:v>
                </c:pt>
                <c:pt idx="114">
                  <c:v>41246</c:v>
                </c:pt>
                <c:pt idx="115">
                  <c:v>41239</c:v>
                </c:pt>
                <c:pt idx="116">
                  <c:v>41232</c:v>
                </c:pt>
                <c:pt idx="117">
                  <c:v>41225</c:v>
                </c:pt>
                <c:pt idx="118">
                  <c:v>41218</c:v>
                </c:pt>
                <c:pt idx="119">
                  <c:v>41213</c:v>
                </c:pt>
                <c:pt idx="120">
                  <c:v>41204</c:v>
                </c:pt>
                <c:pt idx="121">
                  <c:v>41197</c:v>
                </c:pt>
                <c:pt idx="122">
                  <c:v>41190</c:v>
                </c:pt>
                <c:pt idx="123">
                  <c:v>41183</c:v>
                </c:pt>
                <c:pt idx="124">
                  <c:v>41176</c:v>
                </c:pt>
                <c:pt idx="125">
                  <c:v>41169</c:v>
                </c:pt>
                <c:pt idx="126">
                  <c:v>41162</c:v>
                </c:pt>
                <c:pt idx="127">
                  <c:v>41156</c:v>
                </c:pt>
                <c:pt idx="128">
                  <c:v>41148</c:v>
                </c:pt>
                <c:pt idx="129">
                  <c:v>41141</c:v>
                </c:pt>
                <c:pt idx="130">
                  <c:v>41134</c:v>
                </c:pt>
                <c:pt idx="131">
                  <c:v>41127</c:v>
                </c:pt>
                <c:pt idx="132">
                  <c:v>41120</c:v>
                </c:pt>
                <c:pt idx="133">
                  <c:v>41113</c:v>
                </c:pt>
                <c:pt idx="134">
                  <c:v>41106</c:v>
                </c:pt>
                <c:pt idx="135">
                  <c:v>41099</c:v>
                </c:pt>
                <c:pt idx="136">
                  <c:v>41092</c:v>
                </c:pt>
                <c:pt idx="137">
                  <c:v>41085</c:v>
                </c:pt>
                <c:pt idx="138">
                  <c:v>41078</c:v>
                </c:pt>
                <c:pt idx="139">
                  <c:v>41071</c:v>
                </c:pt>
                <c:pt idx="140">
                  <c:v>41064</c:v>
                </c:pt>
                <c:pt idx="141">
                  <c:v>41058</c:v>
                </c:pt>
                <c:pt idx="142">
                  <c:v>41050</c:v>
                </c:pt>
                <c:pt idx="143">
                  <c:v>41043</c:v>
                </c:pt>
                <c:pt idx="144">
                  <c:v>41036</c:v>
                </c:pt>
                <c:pt idx="145">
                  <c:v>41029</c:v>
                </c:pt>
                <c:pt idx="146">
                  <c:v>41022</c:v>
                </c:pt>
                <c:pt idx="147">
                  <c:v>41015</c:v>
                </c:pt>
                <c:pt idx="148">
                  <c:v>41008</c:v>
                </c:pt>
                <c:pt idx="149">
                  <c:v>41001</c:v>
                </c:pt>
                <c:pt idx="150">
                  <c:v>40994</c:v>
                </c:pt>
                <c:pt idx="151">
                  <c:v>40987</c:v>
                </c:pt>
                <c:pt idx="152">
                  <c:v>40980</c:v>
                </c:pt>
                <c:pt idx="153">
                  <c:v>40973</c:v>
                </c:pt>
                <c:pt idx="154">
                  <c:v>40966</c:v>
                </c:pt>
                <c:pt idx="155">
                  <c:v>40960</c:v>
                </c:pt>
                <c:pt idx="156">
                  <c:v>40952</c:v>
                </c:pt>
                <c:pt idx="157">
                  <c:v>40945</c:v>
                </c:pt>
                <c:pt idx="158">
                  <c:v>40938</c:v>
                </c:pt>
                <c:pt idx="159">
                  <c:v>40931</c:v>
                </c:pt>
                <c:pt idx="160">
                  <c:v>40925</c:v>
                </c:pt>
                <c:pt idx="161">
                  <c:v>40917</c:v>
                </c:pt>
                <c:pt idx="162">
                  <c:v>40911</c:v>
                </c:pt>
                <c:pt idx="163">
                  <c:v>40904</c:v>
                </c:pt>
                <c:pt idx="164">
                  <c:v>40896</c:v>
                </c:pt>
                <c:pt idx="165">
                  <c:v>40889</c:v>
                </c:pt>
                <c:pt idx="166">
                  <c:v>40882</c:v>
                </c:pt>
                <c:pt idx="167">
                  <c:v>40875</c:v>
                </c:pt>
                <c:pt idx="168">
                  <c:v>40868</c:v>
                </c:pt>
                <c:pt idx="169">
                  <c:v>40861</c:v>
                </c:pt>
                <c:pt idx="170">
                  <c:v>40854</c:v>
                </c:pt>
                <c:pt idx="171">
                  <c:v>40847</c:v>
                </c:pt>
                <c:pt idx="172">
                  <c:v>40840</c:v>
                </c:pt>
                <c:pt idx="173">
                  <c:v>40833</c:v>
                </c:pt>
                <c:pt idx="174">
                  <c:v>40826</c:v>
                </c:pt>
                <c:pt idx="175">
                  <c:v>40819</c:v>
                </c:pt>
                <c:pt idx="176">
                  <c:v>40812</c:v>
                </c:pt>
                <c:pt idx="177">
                  <c:v>40805</c:v>
                </c:pt>
                <c:pt idx="178">
                  <c:v>40798</c:v>
                </c:pt>
                <c:pt idx="179">
                  <c:v>40792</c:v>
                </c:pt>
                <c:pt idx="180">
                  <c:v>40784</c:v>
                </c:pt>
                <c:pt idx="181">
                  <c:v>40777</c:v>
                </c:pt>
                <c:pt idx="182">
                  <c:v>40770</c:v>
                </c:pt>
                <c:pt idx="183">
                  <c:v>40763</c:v>
                </c:pt>
                <c:pt idx="184">
                  <c:v>40756</c:v>
                </c:pt>
                <c:pt idx="185">
                  <c:v>40749</c:v>
                </c:pt>
                <c:pt idx="186">
                  <c:v>40742</c:v>
                </c:pt>
                <c:pt idx="187">
                  <c:v>40735</c:v>
                </c:pt>
                <c:pt idx="188">
                  <c:v>40729</c:v>
                </c:pt>
                <c:pt idx="189">
                  <c:v>40721</c:v>
                </c:pt>
                <c:pt idx="190">
                  <c:v>40714</c:v>
                </c:pt>
                <c:pt idx="191">
                  <c:v>40707</c:v>
                </c:pt>
                <c:pt idx="192">
                  <c:v>40700</c:v>
                </c:pt>
                <c:pt idx="193">
                  <c:v>40694</c:v>
                </c:pt>
                <c:pt idx="194">
                  <c:v>40686</c:v>
                </c:pt>
                <c:pt idx="195">
                  <c:v>40679</c:v>
                </c:pt>
                <c:pt idx="196">
                  <c:v>40672</c:v>
                </c:pt>
                <c:pt idx="197">
                  <c:v>40665</c:v>
                </c:pt>
                <c:pt idx="198">
                  <c:v>40658</c:v>
                </c:pt>
                <c:pt idx="199">
                  <c:v>40651</c:v>
                </c:pt>
                <c:pt idx="200">
                  <c:v>40644</c:v>
                </c:pt>
                <c:pt idx="201">
                  <c:v>40637</c:v>
                </c:pt>
                <c:pt idx="202">
                  <c:v>40630</c:v>
                </c:pt>
                <c:pt idx="203">
                  <c:v>40623</c:v>
                </c:pt>
                <c:pt idx="204">
                  <c:v>40616</c:v>
                </c:pt>
                <c:pt idx="205">
                  <c:v>40609</c:v>
                </c:pt>
                <c:pt idx="206">
                  <c:v>40602</c:v>
                </c:pt>
                <c:pt idx="207">
                  <c:v>40596</c:v>
                </c:pt>
                <c:pt idx="208">
                  <c:v>40588</c:v>
                </c:pt>
                <c:pt idx="209">
                  <c:v>40581</c:v>
                </c:pt>
                <c:pt idx="210">
                  <c:v>40574</c:v>
                </c:pt>
                <c:pt idx="211">
                  <c:v>40567</c:v>
                </c:pt>
                <c:pt idx="212">
                  <c:v>40561</c:v>
                </c:pt>
                <c:pt idx="213">
                  <c:v>40553</c:v>
                </c:pt>
                <c:pt idx="214">
                  <c:v>40546</c:v>
                </c:pt>
                <c:pt idx="215">
                  <c:v>40539</c:v>
                </c:pt>
                <c:pt idx="216">
                  <c:v>40532</c:v>
                </c:pt>
                <c:pt idx="217">
                  <c:v>40525</c:v>
                </c:pt>
                <c:pt idx="218">
                  <c:v>40518</c:v>
                </c:pt>
                <c:pt idx="219">
                  <c:v>40511</c:v>
                </c:pt>
                <c:pt idx="220">
                  <c:v>40504</c:v>
                </c:pt>
                <c:pt idx="221">
                  <c:v>40497</c:v>
                </c:pt>
                <c:pt idx="222">
                  <c:v>40490</c:v>
                </c:pt>
                <c:pt idx="223">
                  <c:v>40483</c:v>
                </c:pt>
                <c:pt idx="224">
                  <c:v>40476</c:v>
                </c:pt>
                <c:pt idx="225">
                  <c:v>40469</c:v>
                </c:pt>
                <c:pt idx="226">
                  <c:v>40462</c:v>
                </c:pt>
                <c:pt idx="227">
                  <c:v>40455</c:v>
                </c:pt>
                <c:pt idx="228">
                  <c:v>40448</c:v>
                </c:pt>
                <c:pt idx="229">
                  <c:v>40441</c:v>
                </c:pt>
                <c:pt idx="230">
                  <c:v>40434</c:v>
                </c:pt>
                <c:pt idx="231">
                  <c:v>40428</c:v>
                </c:pt>
                <c:pt idx="232">
                  <c:v>40420</c:v>
                </c:pt>
                <c:pt idx="233">
                  <c:v>40413</c:v>
                </c:pt>
                <c:pt idx="234">
                  <c:v>40406</c:v>
                </c:pt>
                <c:pt idx="235">
                  <c:v>40399</c:v>
                </c:pt>
                <c:pt idx="236">
                  <c:v>40392</c:v>
                </c:pt>
                <c:pt idx="237">
                  <c:v>40385</c:v>
                </c:pt>
                <c:pt idx="238">
                  <c:v>40378</c:v>
                </c:pt>
                <c:pt idx="239">
                  <c:v>40371</c:v>
                </c:pt>
                <c:pt idx="240">
                  <c:v>40365</c:v>
                </c:pt>
                <c:pt idx="241">
                  <c:v>40357</c:v>
                </c:pt>
                <c:pt idx="242">
                  <c:v>40350</c:v>
                </c:pt>
                <c:pt idx="243">
                  <c:v>40343</c:v>
                </c:pt>
                <c:pt idx="244">
                  <c:v>40336</c:v>
                </c:pt>
                <c:pt idx="245">
                  <c:v>40330</c:v>
                </c:pt>
                <c:pt idx="246">
                  <c:v>40322</c:v>
                </c:pt>
                <c:pt idx="247">
                  <c:v>40315</c:v>
                </c:pt>
                <c:pt idx="248">
                  <c:v>40308</c:v>
                </c:pt>
                <c:pt idx="249">
                  <c:v>40301</c:v>
                </c:pt>
                <c:pt idx="250">
                  <c:v>40294</c:v>
                </c:pt>
                <c:pt idx="251">
                  <c:v>40287</c:v>
                </c:pt>
                <c:pt idx="252">
                  <c:v>40280</c:v>
                </c:pt>
                <c:pt idx="253">
                  <c:v>40273</c:v>
                </c:pt>
                <c:pt idx="254">
                  <c:v>40266</c:v>
                </c:pt>
                <c:pt idx="255">
                  <c:v>40259</c:v>
                </c:pt>
                <c:pt idx="256">
                  <c:v>40252</c:v>
                </c:pt>
                <c:pt idx="257">
                  <c:v>40245</c:v>
                </c:pt>
                <c:pt idx="258">
                  <c:v>40238</c:v>
                </c:pt>
                <c:pt idx="259">
                  <c:v>40231</c:v>
                </c:pt>
                <c:pt idx="260">
                  <c:v>40225</c:v>
                </c:pt>
                <c:pt idx="261">
                  <c:v>40217</c:v>
                </c:pt>
                <c:pt idx="262">
                  <c:v>40210</c:v>
                </c:pt>
                <c:pt idx="263">
                  <c:v>40203</c:v>
                </c:pt>
                <c:pt idx="264">
                  <c:v>40197</c:v>
                </c:pt>
                <c:pt idx="265">
                  <c:v>40189</c:v>
                </c:pt>
                <c:pt idx="266">
                  <c:v>40182</c:v>
                </c:pt>
                <c:pt idx="267">
                  <c:v>40175</c:v>
                </c:pt>
                <c:pt idx="268">
                  <c:v>40168</c:v>
                </c:pt>
                <c:pt idx="269">
                  <c:v>40161</c:v>
                </c:pt>
                <c:pt idx="270">
                  <c:v>40154</c:v>
                </c:pt>
                <c:pt idx="271">
                  <c:v>40147</c:v>
                </c:pt>
                <c:pt idx="272">
                  <c:v>40140</c:v>
                </c:pt>
                <c:pt idx="273">
                  <c:v>40133</c:v>
                </c:pt>
                <c:pt idx="274">
                  <c:v>40126</c:v>
                </c:pt>
                <c:pt idx="275">
                  <c:v>40119</c:v>
                </c:pt>
                <c:pt idx="276">
                  <c:v>40112</c:v>
                </c:pt>
                <c:pt idx="277">
                  <c:v>40105</c:v>
                </c:pt>
                <c:pt idx="278">
                  <c:v>40098</c:v>
                </c:pt>
                <c:pt idx="279">
                  <c:v>40091</c:v>
                </c:pt>
                <c:pt idx="280">
                  <c:v>40084</c:v>
                </c:pt>
                <c:pt idx="281">
                  <c:v>40077</c:v>
                </c:pt>
                <c:pt idx="282">
                  <c:v>40070</c:v>
                </c:pt>
                <c:pt idx="283">
                  <c:v>40064</c:v>
                </c:pt>
                <c:pt idx="284">
                  <c:v>40056</c:v>
                </c:pt>
                <c:pt idx="285">
                  <c:v>40049</c:v>
                </c:pt>
                <c:pt idx="286">
                  <c:v>40042</c:v>
                </c:pt>
                <c:pt idx="287">
                  <c:v>40035</c:v>
                </c:pt>
                <c:pt idx="288">
                  <c:v>40028</c:v>
                </c:pt>
                <c:pt idx="289">
                  <c:v>40021</c:v>
                </c:pt>
                <c:pt idx="290">
                  <c:v>40014</c:v>
                </c:pt>
                <c:pt idx="291">
                  <c:v>40007</c:v>
                </c:pt>
                <c:pt idx="292">
                  <c:v>40000</c:v>
                </c:pt>
                <c:pt idx="293">
                  <c:v>39993</c:v>
                </c:pt>
                <c:pt idx="294">
                  <c:v>39986</c:v>
                </c:pt>
                <c:pt idx="295">
                  <c:v>39979</c:v>
                </c:pt>
                <c:pt idx="296">
                  <c:v>39972</c:v>
                </c:pt>
                <c:pt idx="297">
                  <c:v>39965</c:v>
                </c:pt>
                <c:pt idx="298">
                  <c:v>39959</c:v>
                </c:pt>
                <c:pt idx="299">
                  <c:v>39951</c:v>
                </c:pt>
                <c:pt idx="300">
                  <c:v>39944</c:v>
                </c:pt>
                <c:pt idx="301">
                  <c:v>39937</c:v>
                </c:pt>
                <c:pt idx="302">
                  <c:v>39930</c:v>
                </c:pt>
                <c:pt idx="303">
                  <c:v>39923</c:v>
                </c:pt>
                <c:pt idx="304">
                  <c:v>39916</c:v>
                </c:pt>
                <c:pt idx="305">
                  <c:v>39909</c:v>
                </c:pt>
                <c:pt idx="306">
                  <c:v>39902</c:v>
                </c:pt>
                <c:pt idx="307">
                  <c:v>39895</c:v>
                </c:pt>
                <c:pt idx="308">
                  <c:v>39888</c:v>
                </c:pt>
                <c:pt idx="309">
                  <c:v>39881</c:v>
                </c:pt>
                <c:pt idx="310">
                  <c:v>39874</c:v>
                </c:pt>
                <c:pt idx="311">
                  <c:v>39867</c:v>
                </c:pt>
                <c:pt idx="312">
                  <c:v>39861</c:v>
                </c:pt>
                <c:pt idx="313">
                  <c:v>39853</c:v>
                </c:pt>
                <c:pt idx="314">
                  <c:v>39846</c:v>
                </c:pt>
                <c:pt idx="315">
                  <c:v>39839</c:v>
                </c:pt>
                <c:pt idx="316">
                  <c:v>39833</c:v>
                </c:pt>
                <c:pt idx="317">
                  <c:v>39825</c:v>
                </c:pt>
                <c:pt idx="318">
                  <c:v>39818</c:v>
                </c:pt>
                <c:pt idx="319">
                  <c:v>39811</c:v>
                </c:pt>
                <c:pt idx="320">
                  <c:v>39804</c:v>
                </c:pt>
                <c:pt idx="321">
                  <c:v>39797</c:v>
                </c:pt>
                <c:pt idx="322">
                  <c:v>39790</c:v>
                </c:pt>
                <c:pt idx="323">
                  <c:v>39783</c:v>
                </c:pt>
                <c:pt idx="324">
                  <c:v>39776</c:v>
                </c:pt>
                <c:pt idx="325">
                  <c:v>39769</c:v>
                </c:pt>
                <c:pt idx="326">
                  <c:v>39762</c:v>
                </c:pt>
                <c:pt idx="327">
                  <c:v>39755</c:v>
                </c:pt>
                <c:pt idx="328">
                  <c:v>39748</c:v>
                </c:pt>
                <c:pt idx="329">
                  <c:v>39741</c:v>
                </c:pt>
                <c:pt idx="330">
                  <c:v>39734</c:v>
                </c:pt>
                <c:pt idx="331">
                  <c:v>39727</c:v>
                </c:pt>
                <c:pt idx="332">
                  <c:v>39720</c:v>
                </c:pt>
                <c:pt idx="333">
                  <c:v>39713</c:v>
                </c:pt>
                <c:pt idx="334">
                  <c:v>39706</c:v>
                </c:pt>
                <c:pt idx="335">
                  <c:v>39699</c:v>
                </c:pt>
                <c:pt idx="336">
                  <c:v>39693</c:v>
                </c:pt>
                <c:pt idx="337">
                  <c:v>39685</c:v>
                </c:pt>
                <c:pt idx="338">
                  <c:v>39678</c:v>
                </c:pt>
                <c:pt idx="339">
                  <c:v>39671</c:v>
                </c:pt>
                <c:pt idx="340">
                  <c:v>39664</c:v>
                </c:pt>
                <c:pt idx="341">
                  <c:v>39657</c:v>
                </c:pt>
                <c:pt idx="342">
                  <c:v>39650</c:v>
                </c:pt>
                <c:pt idx="343">
                  <c:v>39643</c:v>
                </c:pt>
                <c:pt idx="344">
                  <c:v>39636</c:v>
                </c:pt>
                <c:pt idx="345">
                  <c:v>39629</c:v>
                </c:pt>
                <c:pt idx="346">
                  <c:v>39622</c:v>
                </c:pt>
                <c:pt idx="347">
                  <c:v>39615</c:v>
                </c:pt>
                <c:pt idx="348">
                  <c:v>39608</c:v>
                </c:pt>
                <c:pt idx="349">
                  <c:v>39601</c:v>
                </c:pt>
                <c:pt idx="350">
                  <c:v>39595</c:v>
                </c:pt>
                <c:pt idx="351">
                  <c:v>39587</c:v>
                </c:pt>
                <c:pt idx="352">
                  <c:v>39580</c:v>
                </c:pt>
                <c:pt idx="353">
                  <c:v>39573</c:v>
                </c:pt>
                <c:pt idx="354">
                  <c:v>39566</c:v>
                </c:pt>
                <c:pt idx="355">
                  <c:v>39559</c:v>
                </c:pt>
                <c:pt idx="356">
                  <c:v>39552</c:v>
                </c:pt>
                <c:pt idx="357">
                  <c:v>39545</c:v>
                </c:pt>
                <c:pt idx="358">
                  <c:v>39538</c:v>
                </c:pt>
                <c:pt idx="359">
                  <c:v>39531</c:v>
                </c:pt>
                <c:pt idx="360">
                  <c:v>39524</c:v>
                </c:pt>
                <c:pt idx="361">
                  <c:v>39517</c:v>
                </c:pt>
                <c:pt idx="362">
                  <c:v>39510</c:v>
                </c:pt>
                <c:pt idx="363">
                  <c:v>39503</c:v>
                </c:pt>
                <c:pt idx="364">
                  <c:v>39497</c:v>
                </c:pt>
                <c:pt idx="365">
                  <c:v>39489</c:v>
                </c:pt>
                <c:pt idx="366">
                  <c:v>39482</c:v>
                </c:pt>
                <c:pt idx="367">
                  <c:v>39475</c:v>
                </c:pt>
                <c:pt idx="368">
                  <c:v>39469</c:v>
                </c:pt>
                <c:pt idx="369">
                  <c:v>39461</c:v>
                </c:pt>
                <c:pt idx="370">
                  <c:v>39454</c:v>
                </c:pt>
                <c:pt idx="371">
                  <c:v>39447</c:v>
                </c:pt>
                <c:pt idx="372">
                  <c:v>39440</c:v>
                </c:pt>
                <c:pt idx="373">
                  <c:v>39433</c:v>
                </c:pt>
                <c:pt idx="374">
                  <c:v>39426</c:v>
                </c:pt>
                <c:pt idx="375">
                  <c:v>39419</c:v>
                </c:pt>
                <c:pt idx="376">
                  <c:v>39412</c:v>
                </c:pt>
                <c:pt idx="377">
                  <c:v>39405</c:v>
                </c:pt>
                <c:pt idx="378">
                  <c:v>39398</c:v>
                </c:pt>
                <c:pt idx="379">
                  <c:v>39391</c:v>
                </c:pt>
                <c:pt idx="380">
                  <c:v>39384</c:v>
                </c:pt>
                <c:pt idx="381">
                  <c:v>39377</c:v>
                </c:pt>
                <c:pt idx="382">
                  <c:v>39370</c:v>
                </c:pt>
                <c:pt idx="383">
                  <c:v>39363</c:v>
                </c:pt>
                <c:pt idx="384">
                  <c:v>39356</c:v>
                </c:pt>
                <c:pt idx="385">
                  <c:v>39349</c:v>
                </c:pt>
                <c:pt idx="386">
                  <c:v>39342</c:v>
                </c:pt>
                <c:pt idx="387">
                  <c:v>39335</c:v>
                </c:pt>
                <c:pt idx="388">
                  <c:v>39329</c:v>
                </c:pt>
                <c:pt idx="389">
                  <c:v>39321</c:v>
                </c:pt>
                <c:pt idx="390">
                  <c:v>39314</c:v>
                </c:pt>
                <c:pt idx="391">
                  <c:v>39307</c:v>
                </c:pt>
                <c:pt idx="392">
                  <c:v>39300</c:v>
                </c:pt>
                <c:pt idx="393">
                  <c:v>39293</c:v>
                </c:pt>
                <c:pt idx="394">
                  <c:v>39286</c:v>
                </c:pt>
                <c:pt idx="395">
                  <c:v>39279</c:v>
                </c:pt>
                <c:pt idx="396">
                  <c:v>39272</c:v>
                </c:pt>
                <c:pt idx="397">
                  <c:v>39265</c:v>
                </c:pt>
                <c:pt idx="398">
                  <c:v>39258</c:v>
                </c:pt>
                <c:pt idx="399">
                  <c:v>39251</c:v>
                </c:pt>
                <c:pt idx="400">
                  <c:v>39244</c:v>
                </c:pt>
                <c:pt idx="401">
                  <c:v>39237</c:v>
                </c:pt>
                <c:pt idx="402">
                  <c:v>39231</c:v>
                </c:pt>
                <c:pt idx="403">
                  <c:v>39223</c:v>
                </c:pt>
                <c:pt idx="404">
                  <c:v>39216</c:v>
                </c:pt>
                <c:pt idx="405">
                  <c:v>39209</c:v>
                </c:pt>
                <c:pt idx="406">
                  <c:v>39202</c:v>
                </c:pt>
                <c:pt idx="407">
                  <c:v>39195</c:v>
                </c:pt>
                <c:pt idx="408">
                  <c:v>39188</c:v>
                </c:pt>
                <c:pt idx="409">
                  <c:v>39181</c:v>
                </c:pt>
                <c:pt idx="410">
                  <c:v>39174</c:v>
                </c:pt>
                <c:pt idx="411">
                  <c:v>39167</c:v>
                </c:pt>
                <c:pt idx="412">
                  <c:v>39160</c:v>
                </c:pt>
                <c:pt idx="413">
                  <c:v>39153</c:v>
                </c:pt>
                <c:pt idx="414">
                  <c:v>39146</c:v>
                </c:pt>
                <c:pt idx="415">
                  <c:v>39139</c:v>
                </c:pt>
                <c:pt idx="416">
                  <c:v>39133</c:v>
                </c:pt>
                <c:pt idx="417">
                  <c:v>39125</c:v>
                </c:pt>
                <c:pt idx="418">
                  <c:v>39118</c:v>
                </c:pt>
                <c:pt idx="419">
                  <c:v>39111</c:v>
                </c:pt>
                <c:pt idx="420">
                  <c:v>39104</c:v>
                </c:pt>
                <c:pt idx="421">
                  <c:v>39098</c:v>
                </c:pt>
                <c:pt idx="422">
                  <c:v>39090</c:v>
                </c:pt>
                <c:pt idx="423">
                  <c:v>39085</c:v>
                </c:pt>
                <c:pt idx="424">
                  <c:v>39077</c:v>
                </c:pt>
                <c:pt idx="425">
                  <c:v>39069</c:v>
                </c:pt>
                <c:pt idx="426">
                  <c:v>39062</c:v>
                </c:pt>
                <c:pt idx="427">
                  <c:v>39055</c:v>
                </c:pt>
                <c:pt idx="428">
                  <c:v>39048</c:v>
                </c:pt>
                <c:pt idx="429">
                  <c:v>39041</c:v>
                </c:pt>
                <c:pt idx="430">
                  <c:v>39034</c:v>
                </c:pt>
                <c:pt idx="431">
                  <c:v>39027</c:v>
                </c:pt>
                <c:pt idx="432">
                  <c:v>39020</c:v>
                </c:pt>
                <c:pt idx="433">
                  <c:v>39013</c:v>
                </c:pt>
                <c:pt idx="434">
                  <c:v>39006</c:v>
                </c:pt>
                <c:pt idx="435">
                  <c:v>38999</c:v>
                </c:pt>
                <c:pt idx="436">
                  <c:v>38992</c:v>
                </c:pt>
                <c:pt idx="437">
                  <c:v>38985</c:v>
                </c:pt>
                <c:pt idx="438">
                  <c:v>38978</c:v>
                </c:pt>
                <c:pt idx="439">
                  <c:v>38971</c:v>
                </c:pt>
                <c:pt idx="440">
                  <c:v>38965</c:v>
                </c:pt>
                <c:pt idx="441">
                  <c:v>38957</c:v>
                </c:pt>
                <c:pt idx="442">
                  <c:v>38950</c:v>
                </c:pt>
                <c:pt idx="443">
                  <c:v>38943</c:v>
                </c:pt>
                <c:pt idx="444">
                  <c:v>38936</c:v>
                </c:pt>
                <c:pt idx="445">
                  <c:v>38929</c:v>
                </c:pt>
                <c:pt idx="446">
                  <c:v>38922</c:v>
                </c:pt>
                <c:pt idx="447">
                  <c:v>38915</c:v>
                </c:pt>
                <c:pt idx="448">
                  <c:v>38908</c:v>
                </c:pt>
                <c:pt idx="449">
                  <c:v>38901</c:v>
                </c:pt>
                <c:pt idx="450">
                  <c:v>38894</c:v>
                </c:pt>
                <c:pt idx="451">
                  <c:v>38887</c:v>
                </c:pt>
                <c:pt idx="452">
                  <c:v>38880</c:v>
                </c:pt>
                <c:pt idx="453">
                  <c:v>38873</c:v>
                </c:pt>
                <c:pt idx="454">
                  <c:v>38867</c:v>
                </c:pt>
                <c:pt idx="455">
                  <c:v>38859</c:v>
                </c:pt>
                <c:pt idx="456">
                  <c:v>38852</c:v>
                </c:pt>
                <c:pt idx="457">
                  <c:v>38845</c:v>
                </c:pt>
                <c:pt idx="458">
                  <c:v>38838</c:v>
                </c:pt>
                <c:pt idx="459">
                  <c:v>38831</c:v>
                </c:pt>
                <c:pt idx="460">
                  <c:v>38824</c:v>
                </c:pt>
                <c:pt idx="461">
                  <c:v>38817</c:v>
                </c:pt>
                <c:pt idx="462">
                  <c:v>38810</c:v>
                </c:pt>
                <c:pt idx="463">
                  <c:v>38803</c:v>
                </c:pt>
                <c:pt idx="464">
                  <c:v>38796</c:v>
                </c:pt>
                <c:pt idx="465">
                  <c:v>38789</c:v>
                </c:pt>
                <c:pt idx="466">
                  <c:v>38782</c:v>
                </c:pt>
                <c:pt idx="467">
                  <c:v>38775</c:v>
                </c:pt>
                <c:pt idx="468">
                  <c:v>38769</c:v>
                </c:pt>
                <c:pt idx="469">
                  <c:v>38761</c:v>
                </c:pt>
                <c:pt idx="470">
                  <c:v>38754</c:v>
                </c:pt>
                <c:pt idx="471">
                  <c:v>38747</c:v>
                </c:pt>
                <c:pt idx="472">
                  <c:v>38740</c:v>
                </c:pt>
                <c:pt idx="473">
                  <c:v>38734</c:v>
                </c:pt>
                <c:pt idx="474">
                  <c:v>38726</c:v>
                </c:pt>
                <c:pt idx="475">
                  <c:v>38720</c:v>
                </c:pt>
                <c:pt idx="476">
                  <c:v>38713</c:v>
                </c:pt>
                <c:pt idx="477">
                  <c:v>38705</c:v>
                </c:pt>
                <c:pt idx="478">
                  <c:v>38698</c:v>
                </c:pt>
                <c:pt idx="479">
                  <c:v>38691</c:v>
                </c:pt>
                <c:pt idx="480">
                  <c:v>38684</c:v>
                </c:pt>
                <c:pt idx="481">
                  <c:v>38677</c:v>
                </c:pt>
                <c:pt idx="482">
                  <c:v>38670</c:v>
                </c:pt>
                <c:pt idx="483">
                  <c:v>38663</c:v>
                </c:pt>
                <c:pt idx="484">
                  <c:v>38656</c:v>
                </c:pt>
                <c:pt idx="485">
                  <c:v>38649</c:v>
                </c:pt>
                <c:pt idx="486">
                  <c:v>38642</c:v>
                </c:pt>
                <c:pt idx="487">
                  <c:v>38635</c:v>
                </c:pt>
                <c:pt idx="488">
                  <c:v>38628</c:v>
                </c:pt>
                <c:pt idx="489">
                  <c:v>38621</c:v>
                </c:pt>
                <c:pt idx="490">
                  <c:v>38614</c:v>
                </c:pt>
                <c:pt idx="491">
                  <c:v>38607</c:v>
                </c:pt>
                <c:pt idx="492">
                  <c:v>38601</c:v>
                </c:pt>
                <c:pt idx="493">
                  <c:v>38593</c:v>
                </c:pt>
                <c:pt idx="494">
                  <c:v>38586</c:v>
                </c:pt>
                <c:pt idx="495">
                  <c:v>38579</c:v>
                </c:pt>
                <c:pt idx="496">
                  <c:v>38572</c:v>
                </c:pt>
                <c:pt idx="497">
                  <c:v>38565</c:v>
                </c:pt>
                <c:pt idx="498">
                  <c:v>38558</c:v>
                </c:pt>
                <c:pt idx="499">
                  <c:v>38551</c:v>
                </c:pt>
                <c:pt idx="500">
                  <c:v>38544</c:v>
                </c:pt>
                <c:pt idx="501">
                  <c:v>38538</c:v>
                </c:pt>
                <c:pt idx="502">
                  <c:v>38530</c:v>
                </c:pt>
                <c:pt idx="503">
                  <c:v>38523</c:v>
                </c:pt>
                <c:pt idx="504">
                  <c:v>38516</c:v>
                </c:pt>
                <c:pt idx="505">
                  <c:v>38509</c:v>
                </c:pt>
                <c:pt idx="506">
                  <c:v>38503</c:v>
                </c:pt>
                <c:pt idx="507">
                  <c:v>38495</c:v>
                </c:pt>
                <c:pt idx="508">
                  <c:v>38488</c:v>
                </c:pt>
                <c:pt idx="509">
                  <c:v>38481</c:v>
                </c:pt>
                <c:pt idx="510">
                  <c:v>38474</c:v>
                </c:pt>
                <c:pt idx="511">
                  <c:v>38467</c:v>
                </c:pt>
                <c:pt idx="512">
                  <c:v>38460</c:v>
                </c:pt>
                <c:pt idx="513">
                  <c:v>38453</c:v>
                </c:pt>
                <c:pt idx="514">
                  <c:v>38446</c:v>
                </c:pt>
                <c:pt idx="515">
                  <c:v>38439</c:v>
                </c:pt>
                <c:pt idx="516">
                  <c:v>38432</c:v>
                </c:pt>
                <c:pt idx="517">
                  <c:v>38425</c:v>
                </c:pt>
                <c:pt idx="518">
                  <c:v>38418</c:v>
                </c:pt>
                <c:pt idx="519">
                  <c:v>38411</c:v>
                </c:pt>
                <c:pt idx="520">
                  <c:v>38405</c:v>
                </c:pt>
                <c:pt idx="521">
                  <c:v>38397</c:v>
                </c:pt>
                <c:pt idx="522">
                  <c:v>38390</c:v>
                </c:pt>
                <c:pt idx="523">
                  <c:v>38383</c:v>
                </c:pt>
                <c:pt idx="524">
                  <c:v>38376</c:v>
                </c:pt>
                <c:pt idx="525">
                  <c:v>38370</c:v>
                </c:pt>
                <c:pt idx="526">
                  <c:v>38362</c:v>
                </c:pt>
                <c:pt idx="527">
                  <c:v>38355</c:v>
                </c:pt>
                <c:pt idx="528">
                  <c:v>38348</c:v>
                </c:pt>
                <c:pt idx="529">
                  <c:v>38341</c:v>
                </c:pt>
                <c:pt idx="530">
                  <c:v>38334</c:v>
                </c:pt>
                <c:pt idx="531">
                  <c:v>38327</c:v>
                </c:pt>
                <c:pt idx="532">
                  <c:v>38320</c:v>
                </c:pt>
                <c:pt idx="533">
                  <c:v>38313</c:v>
                </c:pt>
                <c:pt idx="534">
                  <c:v>38306</c:v>
                </c:pt>
                <c:pt idx="535">
                  <c:v>38299</c:v>
                </c:pt>
                <c:pt idx="536">
                  <c:v>38292</c:v>
                </c:pt>
                <c:pt idx="537">
                  <c:v>38285</c:v>
                </c:pt>
                <c:pt idx="538">
                  <c:v>38278</c:v>
                </c:pt>
                <c:pt idx="539">
                  <c:v>38271</c:v>
                </c:pt>
                <c:pt idx="540">
                  <c:v>38264</c:v>
                </c:pt>
                <c:pt idx="541">
                  <c:v>38257</c:v>
                </c:pt>
                <c:pt idx="542">
                  <c:v>38250</c:v>
                </c:pt>
                <c:pt idx="543">
                  <c:v>38243</c:v>
                </c:pt>
                <c:pt idx="544">
                  <c:v>38237</c:v>
                </c:pt>
                <c:pt idx="545">
                  <c:v>38229</c:v>
                </c:pt>
                <c:pt idx="546">
                  <c:v>38222</c:v>
                </c:pt>
                <c:pt idx="547">
                  <c:v>38215</c:v>
                </c:pt>
                <c:pt idx="548">
                  <c:v>38208</c:v>
                </c:pt>
                <c:pt idx="549">
                  <c:v>38201</c:v>
                </c:pt>
                <c:pt idx="550">
                  <c:v>38194</c:v>
                </c:pt>
                <c:pt idx="551">
                  <c:v>38187</c:v>
                </c:pt>
                <c:pt idx="552">
                  <c:v>38180</c:v>
                </c:pt>
                <c:pt idx="553">
                  <c:v>38174</c:v>
                </c:pt>
                <c:pt idx="554">
                  <c:v>38166</c:v>
                </c:pt>
                <c:pt idx="555">
                  <c:v>38159</c:v>
                </c:pt>
                <c:pt idx="556">
                  <c:v>38152</c:v>
                </c:pt>
                <c:pt idx="557">
                  <c:v>38145</c:v>
                </c:pt>
                <c:pt idx="558">
                  <c:v>38139</c:v>
                </c:pt>
                <c:pt idx="559">
                  <c:v>38131</c:v>
                </c:pt>
                <c:pt idx="560">
                  <c:v>38124</c:v>
                </c:pt>
                <c:pt idx="561">
                  <c:v>38117</c:v>
                </c:pt>
                <c:pt idx="562">
                  <c:v>38110</c:v>
                </c:pt>
                <c:pt idx="563">
                  <c:v>38103</c:v>
                </c:pt>
                <c:pt idx="564">
                  <c:v>38096</c:v>
                </c:pt>
                <c:pt idx="565">
                  <c:v>38089</c:v>
                </c:pt>
                <c:pt idx="566">
                  <c:v>38082</c:v>
                </c:pt>
                <c:pt idx="567">
                  <c:v>38075</c:v>
                </c:pt>
                <c:pt idx="568">
                  <c:v>38068</c:v>
                </c:pt>
                <c:pt idx="569">
                  <c:v>38061</c:v>
                </c:pt>
                <c:pt idx="570">
                  <c:v>38054</c:v>
                </c:pt>
                <c:pt idx="571">
                  <c:v>38047</c:v>
                </c:pt>
                <c:pt idx="572">
                  <c:v>38040</c:v>
                </c:pt>
                <c:pt idx="573">
                  <c:v>38034</c:v>
                </c:pt>
                <c:pt idx="574">
                  <c:v>38026</c:v>
                </c:pt>
                <c:pt idx="575">
                  <c:v>38019</c:v>
                </c:pt>
                <c:pt idx="576">
                  <c:v>38012</c:v>
                </c:pt>
                <c:pt idx="577">
                  <c:v>38006</c:v>
                </c:pt>
                <c:pt idx="578">
                  <c:v>37998</c:v>
                </c:pt>
                <c:pt idx="579">
                  <c:v>37991</c:v>
                </c:pt>
                <c:pt idx="580">
                  <c:v>37984</c:v>
                </c:pt>
                <c:pt idx="581">
                  <c:v>37977</c:v>
                </c:pt>
                <c:pt idx="582">
                  <c:v>37970</c:v>
                </c:pt>
                <c:pt idx="583">
                  <c:v>37963</c:v>
                </c:pt>
                <c:pt idx="584">
                  <c:v>37956</c:v>
                </c:pt>
                <c:pt idx="585">
                  <c:v>37949</c:v>
                </c:pt>
                <c:pt idx="586">
                  <c:v>37942</c:v>
                </c:pt>
                <c:pt idx="587">
                  <c:v>37935</c:v>
                </c:pt>
                <c:pt idx="588">
                  <c:v>37928</c:v>
                </c:pt>
                <c:pt idx="589">
                  <c:v>37921</c:v>
                </c:pt>
                <c:pt idx="590">
                  <c:v>37914</c:v>
                </c:pt>
                <c:pt idx="591">
                  <c:v>37907</c:v>
                </c:pt>
                <c:pt idx="592">
                  <c:v>37900</c:v>
                </c:pt>
                <c:pt idx="593">
                  <c:v>37893</c:v>
                </c:pt>
                <c:pt idx="594">
                  <c:v>37886</c:v>
                </c:pt>
                <c:pt idx="595">
                  <c:v>37879</c:v>
                </c:pt>
                <c:pt idx="596">
                  <c:v>37872</c:v>
                </c:pt>
                <c:pt idx="597">
                  <c:v>37866</c:v>
                </c:pt>
                <c:pt idx="598">
                  <c:v>37858</c:v>
                </c:pt>
                <c:pt idx="599">
                  <c:v>37851</c:v>
                </c:pt>
                <c:pt idx="600">
                  <c:v>37844</c:v>
                </c:pt>
                <c:pt idx="601">
                  <c:v>37837</c:v>
                </c:pt>
                <c:pt idx="602">
                  <c:v>37830</c:v>
                </c:pt>
                <c:pt idx="603">
                  <c:v>37823</c:v>
                </c:pt>
                <c:pt idx="604">
                  <c:v>37816</c:v>
                </c:pt>
                <c:pt idx="605">
                  <c:v>37809</c:v>
                </c:pt>
                <c:pt idx="606">
                  <c:v>37802</c:v>
                </c:pt>
                <c:pt idx="607">
                  <c:v>37795</c:v>
                </c:pt>
                <c:pt idx="608">
                  <c:v>37788</c:v>
                </c:pt>
                <c:pt idx="609">
                  <c:v>37781</c:v>
                </c:pt>
                <c:pt idx="610">
                  <c:v>37774</c:v>
                </c:pt>
                <c:pt idx="611">
                  <c:v>37768</c:v>
                </c:pt>
                <c:pt idx="612">
                  <c:v>37760</c:v>
                </c:pt>
                <c:pt idx="613">
                  <c:v>37753</c:v>
                </c:pt>
                <c:pt idx="614">
                  <c:v>37746</c:v>
                </c:pt>
                <c:pt idx="615">
                  <c:v>37739</c:v>
                </c:pt>
                <c:pt idx="616">
                  <c:v>37732</c:v>
                </c:pt>
                <c:pt idx="617">
                  <c:v>37725</c:v>
                </c:pt>
                <c:pt idx="618">
                  <c:v>37718</c:v>
                </c:pt>
                <c:pt idx="619">
                  <c:v>37711</c:v>
                </c:pt>
                <c:pt idx="620">
                  <c:v>37704</c:v>
                </c:pt>
                <c:pt idx="621">
                  <c:v>37697</c:v>
                </c:pt>
                <c:pt idx="622">
                  <c:v>37690</c:v>
                </c:pt>
                <c:pt idx="623">
                  <c:v>37683</c:v>
                </c:pt>
                <c:pt idx="624">
                  <c:v>37676</c:v>
                </c:pt>
                <c:pt idx="625">
                  <c:v>37670</c:v>
                </c:pt>
                <c:pt idx="626">
                  <c:v>37662</c:v>
                </c:pt>
                <c:pt idx="627">
                  <c:v>37655</c:v>
                </c:pt>
                <c:pt idx="628">
                  <c:v>37648</c:v>
                </c:pt>
                <c:pt idx="629">
                  <c:v>37642</c:v>
                </c:pt>
                <c:pt idx="630">
                  <c:v>37634</c:v>
                </c:pt>
                <c:pt idx="631">
                  <c:v>37627</c:v>
                </c:pt>
                <c:pt idx="632">
                  <c:v>37620</c:v>
                </c:pt>
                <c:pt idx="633">
                  <c:v>37613</c:v>
                </c:pt>
                <c:pt idx="634">
                  <c:v>37606</c:v>
                </c:pt>
                <c:pt idx="635">
                  <c:v>37599</c:v>
                </c:pt>
                <c:pt idx="636">
                  <c:v>37592</c:v>
                </c:pt>
                <c:pt idx="637">
                  <c:v>37585</c:v>
                </c:pt>
                <c:pt idx="638">
                  <c:v>37578</c:v>
                </c:pt>
                <c:pt idx="639">
                  <c:v>37571</c:v>
                </c:pt>
                <c:pt idx="640">
                  <c:v>37564</c:v>
                </c:pt>
                <c:pt idx="641">
                  <c:v>37557</c:v>
                </c:pt>
                <c:pt idx="642">
                  <c:v>37550</c:v>
                </c:pt>
                <c:pt idx="643">
                  <c:v>37543</c:v>
                </c:pt>
                <c:pt idx="644">
                  <c:v>37536</c:v>
                </c:pt>
                <c:pt idx="645">
                  <c:v>37529</c:v>
                </c:pt>
                <c:pt idx="646">
                  <c:v>37522</c:v>
                </c:pt>
                <c:pt idx="647">
                  <c:v>37515</c:v>
                </c:pt>
                <c:pt idx="648">
                  <c:v>37508</c:v>
                </c:pt>
                <c:pt idx="649">
                  <c:v>37502</c:v>
                </c:pt>
                <c:pt idx="650">
                  <c:v>37494</c:v>
                </c:pt>
                <c:pt idx="651">
                  <c:v>37487</c:v>
                </c:pt>
                <c:pt idx="652">
                  <c:v>37480</c:v>
                </c:pt>
                <c:pt idx="653">
                  <c:v>37473</c:v>
                </c:pt>
                <c:pt idx="654">
                  <c:v>37466</c:v>
                </c:pt>
                <c:pt idx="655">
                  <c:v>37459</c:v>
                </c:pt>
                <c:pt idx="656">
                  <c:v>37452</c:v>
                </c:pt>
                <c:pt idx="657">
                  <c:v>37445</c:v>
                </c:pt>
                <c:pt idx="658">
                  <c:v>37438</c:v>
                </c:pt>
                <c:pt idx="659">
                  <c:v>37431</c:v>
                </c:pt>
                <c:pt idx="660">
                  <c:v>37424</c:v>
                </c:pt>
                <c:pt idx="661">
                  <c:v>37417</c:v>
                </c:pt>
                <c:pt idx="662">
                  <c:v>37410</c:v>
                </c:pt>
                <c:pt idx="663">
                  <c:v>37404</c:v>
                </c:pt>
                <c:pt idx="664">
                  <c:v>37396</c:v>
                </c:pt>
                <c:pt idx="665">
                  <c:v>37389</c:v>
                </c:pt>
                <c:pt idx="666">
                  <c:v>37382</c:v>
                </c:pt>
                <c:pt idx="667">
                  <c:v>37375</c:v>
                </c:pt>
                <c:pt idx="668">
                  <c:v>37368</c:v>
                </c:pt>
                <c:pt idx="669">
                  <c:v>37361</c:v>
                </c:pt>
                <c:pt idx="670">
                  <c:v>37354</c:v>
                </c:pt>
                <c:pt idx="671">
                  <c:v>37347</c:v>
                </c:pt>
                <c:pt idx="672">
                  <c:v>37340</c:v>
                </c:pt>
                <c:pt idx="673">
                  <c:v>37333</c:v>
                </c:pt>
                <c:pt idx="674">
                  <c:v>37326</c:v>
                </c:pt>
                <c:pt idx="675">
                  <c:v>37319</c:v>
                </c:pt>
                <c:pt idx="676">
                  <c:v>37312</c:v>
                </c:pt>
                <c:pt idx="677">
                  <c:v>37306</c:v>
                </c:pt>
                <c:pt idx="678">
                  <c:v>37298</c:v>
                </c:pt>
                <c:pt idx="679">
                  <c:v>37291</c:v>
                </c:pt>
                <c:pt idx="680">
                  <c:v>37284</c:v>
                </c:pt>
                <c:pt idx="681">
                  <c:v>37278</c:v>
                </c:pt>
                <c:pt idx="682">
                  <c:v>37270</c:v>
                </c:pt>
                <c:pt idx="683">
                  <c:v>37263</c:v>
                </c:pt>
                <c:pt idx="684">
                  <c:v>37256</c:v>
                </c:pt>
                <c:pt idx="685">
                  <c:v>37249</c:v>
                </c:pt>
                <c:pt idx="686">
                  <c:v>37242</c:v>
                </c:pt>
                <c:pt idx="687">
                  <c:v>37235</c:v>
                </c:pt>
                <c:pt idx="688">
                  <c:v>37228</c:v>
                </c:pt>
                <c:pt idx="689">
                  <c:v>37221</c:v>
                </c:pt>
                <c:pt idx="690">
                  <c:v>37214</c:v>
                </c:pt>
                <c:pt idx="691">
                  <c:v>37207</c:v>
                </c:pt>
                <c:pt idx="692">
                  <c:v>37200</c:v>
                </c:pt>
                <c:pt idx="693">
                  <c:v>37193</c:v>
                </c:pt>
                <c:pt idx="694">
                  <c:v>37186</c:v>
                </c:pt>
                <c:pt idx="695">
                  <c:v>37179</c:v>
                </c:pt>
                <c:pt idx="696">
                  <c:v>37172</c:v>
                </c:pt>
                <c:pt idx="697">
                  <c:v>37165</c:v>
                </c:pt>
                <c:pt idx="698">
                  <c:v>37158</c:v>
                </c:pt>
                <c:pt idx="699">
                  <c:v>37144</c:v>
                </c:pt>
                <c:pt idx="700">
                  <c:v>37138</c:v>
                </c:pt>
                <c:pt idx="701">
                  <c:v>37130</c:v>
                </c:pt>
                <c:pt idx="702">
                  <c:v>37123</c:v>
                </c:pt>
                <c:pt idx="703">
                  <c:v>37116</c:v>
                </c:pt>
                <c:pt idx="704">
                  <c:v>37109</c:v>
                </c:pt>
                <c:pt idx="705">
                  <c:v>37102</c:v>
                </c:pt>
                <c:pt idx="706">
                  <c:v>37095</c:v>
                </c:pt>
                <c:pt idx="707">
                  <c:v>37088</c:v>
                </c:pt>
                <c:pt idx="708">
                  <c:v>37081</c:v>
                </c:pt>
                <c:pt idx="709">
                  <c:v>37074</c:v>
                </c:pt>
                <c:pt idx="710">
                  <c:v>37067</c:v>
                </c:pt>
                <c:pt idx="711">
                  <c:v>37060</c:v>
                </c:pt>
                <c:pt idx="712">
                  <c:v>37053</c:v>
                </c:pt>
                <c:pt idx="713">
                  <c:v>37046</c:v>
                </c:pt>
                <c:pt idx="714">
                  <c:v>37040</c:v>
                </c:pt>
                <c:pt idx="715">
                  <c:v>37032</c:v>
                </c:pt>
                <c:pt idx="716">
                  <c:v>37025</c:v>
                </c:pt>
                <c:pt idx="717">
                  <c:v>37018</c:v>
                </c:pt>
                <c:pt idx="718">
                  <c:v>37011</c:v>
                </c:pt>
                <c:pt idx="719">
                  <c:v>37004</c:v>
                </c:pt>
                <c:pt idx="720">
                  <c:v>36997</c:v>
                </c:pt>
                <c:pt idx="721">
                  <c:v>36990</c:v>
                </c:pt>
                <c:pt idx="722">
                  <c:v>36983</c:v>
                </c:pt>
                <c:pt idx="723">
                  <c:v>36976</c:v>
                </c:pt>
                <c:pt idx="724">
                  <c:v>36969</c:v>
                </c:pt>
                <c:pt idx="725">
                  <c:v>36962</c:v>
                </c:pt>
                <c:pt idx="726">
                  <c:v>36955</c:v>
                </c:pt>
                <c:pt idx="727">
                  <c:v>36948</c:v>
                </c:pt>
                <c:pt idx="728">
                  <c:v>36942</c:v>
                </c:pt>
                <c:pt idx="729">
                  <c:v>36934</c:v>
                </c:pt>
                <c:pt idx="730">
                  <c:v>36927</c:v>
                </c:pt>
                <c:pt idx="731">
                  <c:v>36920</c:v>
                </c:pt>
                <c:pt idx="732">
                  <c:v>36913</c:v>
                </c:pt>
                <c:pt idx="733">
                  <c:v>36907</c:v>
                </c:pt>
                <c:pt idx="734">
                  <c:v>36899</c:v>
                </c:pt>
                <c:pt idx="735">
                  <c:v>36893</c:v>
                </c:pt>
                <c:pt idx="736">
                  <c:v>36886</c:v>
                </c:pt>
                <c:pt idx="737">
                  <c:v>36878</c:v>
                </c:pt>
                <c:pt idx="738">
                  <c:v>36871</c:v>
                </c:pt>
                <c:pt idx="739">
                  <c:v>36864</c:v>
                </c:pt>
                <c:pt idx="740">
                  <c:v>36857</c:v>
                </c:pt>
                <c:pt idx="741">
                  <c:v>36850</c:v>
                </c:pt>
                <c:pt idx="742">
                  <c:v>36843</c:v>
                </c:pt>
                <c:pt idx="743">
                  <c:v>36836</c:v>
                </c:pt>
                <c:pt idx="744">
                  <c:v>36829</c:v>
                </c:pt>
                <c:pt idx="745">
                  <c:v>36822</c:v>
                </c:pt>
                <c:pt idx="746">
                  <c:v>36815</c:v>
                </c:pt>
                <c:pt idx="747">
                  <c:v>36808</c:v>
                </c:pt>
                <c:pt idx="748">
                  <c:v>36801</c:v>
                </c:pt>
                <c:pt idx="749">
                  <c:v>36794</c:v>
                </c:pt>
                <c:pt idx="750">
                  <c:v>36787</c:v>
                </c:pt>
                <c:pt idx="751">
                  <c:v>36780</c:v>
                </c:pt>
                <c:pt idx="752">
                  <c:v>36774</c:v>
                </c:pt>
                <c:pt idx="753">
                  <c:v>36766</c:v>
                </c:pt>
                <c:pt idx="754">
                  <c:v>36759</c:v>
                </c:pt>
                <c:pt idx="755">
                  <c:v>36752</c:v>
                </c:pt>
                <c:pt idx="756">
                  <c:v>36745</c:v>
                </c:pt>
                <c:pt idx="757">
                  <c:v>36738</c:v>
                </c:pt>
                <c:pt idx="758">
                  <c:v>36731</c:v>
                </c:pt>
                <c:pt idx="759">
                  <c:v>36724</c:v>
                </c:pt>
                <c:pt idx="760">
                  <c:v>36717</c:v>
                </c:pt>
                <c:pt idx="761">
                  <c:v>36710</c:v>
                </c:pt>
                <c:pt idx="762">
                  <c:v>36703</c:v>
                </c:pt>
                <c:pt idx="763">
                  <c:v>36696</c:v>
                </c:pt>
                <c:pt idx="764">
                  <c:v>36689</c:v>
                </c:pt>
                <c:pt idx="765">
                  <c:v>36682</c:v>
                </c:pt>
                <c:pt idx="766">
                  <c:v>36676</c:v>
                </c:pt>
                <c:pt idx="767">
                  <c:v>36668</c:v>
                </c:pt>
                <c:pt idx="768">
                  <c:v>36661</c:v>
                </c:pt>
                <c:pt idx="769">
                  <c:v>36654</c:v>
                </c:pt>
                <c:pt idx="770">
                  <c:v>36647</c:v>
                </c:pt>
                <c:pt idx="771">
                  <c:v>36640</c:v>
                </c:pt>
                <c:pt idx="772">
                  <c:v>36633</c:v>
                </c:pt>
                <c:pt idx="773">
                  <c:v>36626</c:v>
                </c:pt>
                <c:pt idx="774">
                  <c:v>36619</c:v>
                </c:pt>
                <c:pt idx="775">
                  <c:v>36612</c:v>
                </c:pt>
                <c:pt idx="776">
                  <c:v>36605</c:v>
                </c:pt>
                <c:pt idx="777">
                  <c:v>36598</c:v>
                </c:pt>
                <c:pt idx="778">
                  <c:v>36591</c:v>
                </c:pt>
                <c:pt idx="779">
                  <c:v>36584</c:v>
                </c:pt>
                <c:pt idx="780">
                  <c:v>36578</c:v>
                </c:pt>
                <c:pt idx="781">
                  <c:v>36570</c:v>
                </c:pt>
                <c:pt idx="782">
                  <c:v>36563</c:v>
                </c:pt>
                <c:pt idx="783">
                  <c:v>36556</c:v>
                </c:pt>
                <c:pt idx="784">
                  <c:v>36549</c:v>
                </c:pt>
                <c:pt idx="785">
                  <c:v>36543</c:v>
                </c:pt>
                <c:pt idx="786">
                  <c:v>36535</c:v>
                </c:pt>
                <c:pt idx="787">
                  <c:v>36528</c:v>
                </c:pt>
                <c:pt idx="788">
                  <c:v>36521</c:v>
                </c:pt>
                <c:pt idx="789">
                  <c:v>36514</c:v>
                </c:pt>
                <c:pt idx="790">
                  <c:v>36507</c:v>
                </c:pt>
                <c:pt idx="791">
                  <c:v>36500</c:v>
                </c:pt>
                <c:pt idx="792">
                  <c:v>36493</c:v>
                </c:pt>
                <c:pt idx="793">
                  <c:v>36486</c:v>
                </c:pt>
                <c:pt idx="794">
                  <c:v>36479</c:v>
                </c:pt>
                <c:pt idx="795">
                  <c:v>36472</c:v>
                </c:pt>
                <c:pt idx="796">
                  <c:v>36465</c:v>
                </c:pt>
                <c:pt idx="797">
                  <c:v>36458</c:v>
                </c:pt>
                <c:pt idx="798">
                  <c:v>36451</c:v>
                </c:pt>
                <c:pt idx="799">
                  <c:v>36444</c:v>
                </c:pt>
                <c:pt idx="800">
                  <c:v>36437</c:v>
                </c:pt>
                <c:pt idx="801">
                  <c:v>36430</c:v>
                </c:pt>
                <c:pt idx="802">
                  <c:v>36423</c:v>
                </c:pt>
                <c:pt idx="803">
                  <c:v>36416</c:v>
                </c:pt>
                <c:pt idx="804">
                  <c:v>36410</c:v>
                </c:pt>
                <c:pt idx="805">
                  <c:v>36402</c:v>
                </c:pt>
                <c:pt idx="806">
                  <c:v>36395</c:v>
                </c:pt>
                <c:pt idx="807">
                  <c:v>36388</c:v>
                </c:pt>
                <c:pt idx="808">
                  <c:v>36381</c:v>
                </c:pt>
                <c:pt idx="809">
                  <c:v>36374</c:v>
                </c:pt>
                <c:pt idx="810">
                  <c:v>36367</c:v>
                </c:pt>
                <c:pt idx="811">
                  <c:v>36360</c:v>
                </c:pt>
                <c:pt idx="812">
                  <c:v>36353</c:v>
                </c:pt>
                <c:pt idx="813">
                  <c:v>36347</c:v>
                </c:pt>
                <c:pt idx="814">
                  <c:v>36339</c:v>
                </c:pt>
                <c:pt idx="815">
                  <c:v>36332</c:v>
                </c:pt>
                <c:pt idx="816">
                  <c:v>36325</c:v>
                </c:pt>
                <c:pt idx="817">
                  <c:v>36318</c:v>
                </c:pt>
                <c:pt idx="818">
                  <c:v>36312</c:v>
                </c:pt>
                <c:pt idx="819">
                  <c:v>36304</c:v>
                </c:pt>
                <c:pt idx="820">
                  <c:v>36297</c:v>
                </c:pt>
                <c:pt idx="821">
                  <c:v>36290</c:v>
                </c:pt>
                <c:pt idx="822">
                  <c:v>36283</c:v>
                </c:pt>
                <c:pt idx="823">
                  <c:v>36276</c:v>
                </c:pt>
                <c:pt idx="824">
                  <c:v>36269</c:v>
                </c:pt>
                <c:pt idx="825">
                  <c:v>36262</c:v>
                </c:pt>
                <c:pt idx="826">
                  <c:v>36255</c:v>
                </c:pt>
                <c:pt idx="827">
                  <c:v>36248</c:v>
                </c:pt>
                <c:pt idx="828">
                  <c:v>36241</c:v>
                </c:pt>
                <c:pt idx="829">
                  <c:v>36234</c:v>
                </c:pt>
                <c:pt idx="830">
                  <c:v>36227</c:v>
                </c:pt>
                <c:pt idx="831">
                  <c:v>36220</c:v>
                </c:pt>
                <c:pt idx="832">
                  <c:v>36213</c:v>
                </c:pt>
                <c:pt idx="833">
                  <c:v>36207</c:v>
                </c:pt>
                <c:pt idx="834">
                  <c:v>36199</c:v>
                </c:pt>
                <c:pt idx="835">
                  <c:v>36192</c:v>
                </c:pt>
                <c:pt idx="836">
                  <c:v>36185</c:v>
                </c:pt>
                <c:pt idx="837">
                  <c:v>36179</c:v>
                </c:pt>
                <c:pt idx="838">
                  <c:v>36171</c:v>
                </c:pt>
                <c:pt idx="839">
                  <c:v>36164</c:v>
                </c:pt>
                <c:pt idx="840">
                  <c:v>36157</c:v>
                </c:pt>
                <c:pt idx="841">
                  <c:v>36150</c:v>
                </c:pt>
                <c:pt idx="842">
                  <c:v>36143</c:v>
                </c:pt>
                <c:pt idx="843">
                  <c:v>36136</c:v>
                </c:pt>
                <c:pt idx="844">
                  <c:v>36129</c:v>
                </c:pt>
                <c:pt idx="845">
                  <c:v>36122</c:v>
                </c:pt>
                <c:pt idx="846">
                  <c:v>36115</c:v>
                </c:pt>
                <c:pt idx="847">
                  <c:v>36108</c:v>
                </c:pt>
                <c:pt idx="848">
                  <c:v>36101</c:v>
                </c:pt>
                <c:pt idx="849">
                  <c:v>36094</c:v>
                </c:pt>
                <c:pt idx="850">
                  <c:v>36087</c:v>
                </c:pt>
                <c:pt idx="851">
                  <c:v>36080</c:v>
                </c:pt>
                <c:pt idx="852">
                  <c:v>36073</c:v>
                </c:pt>
                <c:pt idx="853">
                  <c:v>36066</c:v>
                </c:pt>
                <c:pt idx="854">
                  <c:v>36059</c:v>
                </c:pt>
                <c:pt idx="855">
                  <c:v>36052</c:v>
                </c:pt>
                <c:pt idx="856">
                  <c:v>36046</c:v>
                </c:pt>
                <c:pt idx="857">
                  <c:v>36038</c:v>
                </c:pt>
                <c:pt idx="858">
                  <c:v>36031</c:v>
                </c:pt>
                <c:pt idx="859">
                  <c:v>36024</c:v>
                </c:pt>
                <c:pt idx="860">
                  <c:v>36017</c:v>
                </c:pt>
                <c:pt idx="861">
                  <c:v>36010</c:v>
                </c:pt>
                <c:pt idx="862">
                  <c:v>36003</c:v>
                </c:pt>
                <c:pt idx="863">
                  <c:v>35996</c:v>
                </c:pt>
                <c:pt idx="864">
                  <c:v>35989</c:v>
                </c:pt>
                <c:pt idx="865">
                  <c:v>35982</c:v>
                </c:pt>
                <c:pt idx="866">
                  <c:v>35975</c:v>
                </c:pt>
                <c:pt idx="867">
                  <c:v>35968</c:v>
                </c:pt>
                <c:pt idx="868">
                  <c:v>35961</c:v>
                </c:pt>
                <c:pt idx="869">
                  <c:v>35954</c:v>
                </c:pt>
                <c:pt idx="870">
                  <c:v>35947</c:v>
                </c:pt>
                <c:pt idx="871">
                  <c:v>35941</c:v>
                </c:pt>
                <c:pt idx="872">
                  <c:v>35933</c:v>
                </c:pt>
                <c:pt idx="873">
                  <c:v>35926</c:v>
                </c:pt>
                <c:pt idx="874">
                  <c:v>35919</c:v>
                </c:pt>
                <c:pt idx="875">
                  <c:v>35912</c:v>
                </c:pt>
                <c:pt idx="876">
                  <c:v>35905</c:v>
                </c:pt>
                <c:pt idx="877">
                  <c:v>35898</c:v>
                </c:pt>
                <c:pt idx="878">
                  <c:v>35891</c:v>
                </c:pt>
                <c:pt idx="879">
                  <c:v>35884</c:v>
                </c:pt>
                <c:pt idx="880">
                  <c:v>35877</c:v>
                </c:pt>
                <c:pt idx="881">
                  <c:v>35870</c:v>
                </c:pt>
                <c:pt idx="882">
                  <c:v>35863</c:v>
                </c:pt>
                <c:pt idx="883">
                  <c:v>35856</c:v>
                </c:pt>
                <c:pt idx="884">
                  <c:v>35849</c:v>
                </c:pt>
                <c:pt idx="885">
                  <c:v>35843</c:v>
                </c:pt>
                <c:pt idx="886">
                  <c:v>35835</c:v>
                </c:pt>
                <c:pt idx="887">
                  <c:v>35828</c:v>
                </c:pt>
                <c:pt idx="888">
                  <c:v>35821</c:v>
                </c:pt>
                <c:pt idx="889">
                  <c:v>35815</c:v>
                </c:pt>
                <c:pt idx="890">
                  <c:v>35807</c:v>
                </c:pt>
                <c:pt idx="891">
                  <c:v>35800</c:v>
                </c:pt>
                <c:pt idx="892">
                  <c:v>35793</c:v>
                </c:pt>
                <c:pt idx="893">
                  <c:v>35786</c:v>
                </c:pt>
                <c:pt idx="894">
                  <c:v>35779</c:v>
                </c:pt>
                <c:pt idx="895">
                  <c:v>35772</c:v>
                </c:pt>
                <c:pt idx="896">
                  <c:v>35765</c:v>
                </c:pt>
                <c:pt idx="897">
                  <c:v>35758</c:v>
                </c:pt>
                <c:pt idx="898">
                  <c:v>35751</c:v>
                </c:pt>
                <c:pt idx="899">
                  <c:v>35744</c:v>
                </c:pt>
                <c:pt idx="900">
                  <c:v>35737</c:v>
                </c:pt>
                <c:pt idx="901">
                  <c:v>35730</c:v>
                </c:pt>
                <c:pt idx="902">
                  <c:v>35723</c:v>
                </c:pt>
                <c:pt idx="903">
                  <c:v>35716</c:v>
                </c:pt>
                <c:pt idx="904">
                  <c:v>35709</c:v>
                </c:pt>
                <c:pt idx="905">
                  <c:v>35702</c:v>
                </c:pt>
                <c:pt idx="906">
                  <c:v>35695</c:v>
                </c:pt>
                <c:pt idx="907">
                  <c:v>35688</c:v>
                </c:pt>
                <c:pt idx="908">
                  <c:v>35681</c:v>
                </c:pt>
                <c:pt idx="909">
                  <c:v>35675</c:v>
                </c:pt>
                <c:pt idx="910">
                  <c:v>35667</c:v>
                </c:pt>
                <c:pt idx="911">
                  <c:v>35660</c:v>
                </c:pt>
                <c:pt idx="912">
                  <c:v>35653</c:v>
                </c:pt>
                <c:pt idx="913">
                  <c:v>35646</c:v>
                </c:pt>
                <c:pt idx="914">
                  <c:v>35639</c:v>
                </c:pt>
                <c:pt idx="915">
                  <c:v>35632</c:v>
                </c:pt>
                <c:pt idx="916">
                  <c:v>35625</c:v>
                </c:pt>
                <c:pt idx="917">
                  <c:v>35618</c:v>
                </c:pt>
                <c:pt idx="918">
                  <c:v>35611</c:v>
                </c:pt>
                <c:pt idx="919">
                  <c:v>35604</c:v>
                </c:pt>
                <c:pt idx="920">
                  <c:v>35597</c:v>
                </c:pt>
                <c:pt idx="921">
                  <c:v>35590</c:v>
                </c:pt>
                <c:pt idx="922">
                  <c:v>35583</c:v>
                </c:pt>
                <c:pt idx="923">
                  <c:v>35577</c:v>
                </c:pt>
                <c:pt idx="924">
                  <c:v>35569</c:v>
                </c:pt>
                <c:pt idx="925">
                  <c:v>35562</c:v>
                </c:pt>
                <c:pt idx="926">
                  <c:v>35555</c:v>
                </c:pt>
                <c:pt idx="927">
                  <c:v>35548</c:v>
                </c:pt>
                <c:pt idx="928">
                  <c:v>35541</c:v>
                </c:pt>
                <c:pt idx="929">
                  <c:v>35534</c:v>
                </c:pt>
                <c:pt idx="930">
                  <c:v>35527</c:v>
                </c:pt>
                <c:pt idx="931">
                  <c:v>35520</c:v>
                </c:pt>
                <c:pt idx="932">
                  <c:v>35513</c:v>
                </c:pt>
                <c:pt idx="933">
                  <c:v>35506</c:v>
                </c:pt>
                <c:pt idx="934">
                  <c:v>35499</c:v>
                </c:pt>
                <c:pt idx="935">
                  <c:v>35492</c:v>
                </c:pt>
                <c:pt idx="936">
                  <c:v>35485</c:v>
                </c:pt>
                <c:pt idx="937">
                  <c:v>35479</c:v>
                </c:pt>
                <c:pt idx="938">
                  <c:v>35471</c:v>
                </c:pt>
                <c:pt idx="939">
                  <c:v>35464</c:v>
                </c:pt>
                <c:pt idx="940">
                  <c:v>35457</c:v>
                </c:pt>
                <c:pt idx="941">
                  <c:v>35450</c:v>
                </c:pt>
                <c:pt idx="942">
                  <c:v>35443</c:v>
                </c:pt>
                <c:pt idx="943">
                  <c:v>35436</c:v>
                </c:pt>
                <c:pt idx="944">
                  <c:v>35429</c:v>
                </c:pt>
                <c:pt idx="945">
                  <c:v>35422</c:v>
                </c:pt>
                <c:pt idx="946">
                  <c:v>35415</c:v>
                </c:pt>
                <c:pt idx="947">
                  <c:v>35408</c:v>
                </c:pt>
                <c:pt idx="948">
                  <c:v>35401</c:v>
                </c:pt>
                <c:pt idx="949">
                  <c:v>35394</c:v>
                </c:pt>
                <c:pt idx="950">
                  <c:v>35387</c:v>
                </c:pt>
                <c:pt idx="951">
                  <c:v>35380</c:v>
                </c:pt>
                <c:pt idx="952">
                  <c:v>35373</c:v>
                </c:pt>
                <c:pt idx="953">
                  <c:v>35366</c:v>
                </c:pt>
                <c:pt idx="954">
                  <c:v>35359</c:v>
                </c:pt>
                <c:pt idx="955">
                  <c:v>35352</c:v>
                </c:pt>
                <c:pt idx="956">
                  <c:v>35345</c:v>
                </c:pt>
                <c:pt idx="957">
                  <c:v>35338</c:v>
                </c:pt>
                <c:pt idx="958">
                  <c:v>35331</c:v>
                </c:pt>
                <c:pt idx="959">
                  <c:v>35324</c:v>
                </c:pt>
                <c:pt idx="960">
                  <c:v>35317</c:v>
                </c:pt>
                <c:pt idx="961">
                  <c:v>35311</c:v>
                </c:pt>
                <c:pt idx="962">
                  <c:v>35303</c:v>
                </c:pt>
                <c:pt idx="963">
                  <c:v>35296</c:v>
                </c:pt>
                <c:pt idx="964">
                  <c:v>35289</c:v>
                </c:pt>
                <c:pt idx="965">
                  <c:v>35282</c:v>
                </c:pt>
                <c:pt idx="966">
                  <c:v>35275</c:v>
                </c:pt>
                <c:pt idx="967">
                  <c:v>35268</c:v>
                </c:pt>
                <c:pt idx="968">
                  <c:v>35261</c:v>
                </c:pt>
                <c:pt idx="969">
                  <c:v>35254</c:v>
                </c:pt>
                <c:pt idx="970">
                  <c:v>35247</c:v>
                </c:pt>
                <c:pt idx="971">
                  <c:v>35240</c:v>
                </c:pt>
                <c:pt idx="972">
                  <c:v>35233</c:v>
                </c:pt>
                <c:pt idx="973">
                  <c:v>35226</c:v>
                </c:pt>
                <c:pt idx="974">
                  <c:v>35219</c:v>
                </c:pt>
                <c:pt idx="975">
                  <c:v>35213</c:v>
                </c:pt>
                <c:pt idx="976">
                  <c:v>35205</c:v>
                </c:pt>
                <c:pt idx="977">
                  <c:v>35198</c:v>
                </c:pt>
                <c:pt idx="978">
                  <c:v>35191</c:v>
                </c:pt>
                <c:pt idx="979">
                  <c:v>35184</c:v>
                </c:pt>
                <c:pt idx="980">
                  <c:v>35177</c:v>
                </c:pt>
                <c:pt idx="981">
                  <c:v>35170</c:v>
                </c:pt>
                <c:pt idx="982">
                  <c:v>35163</c:v>
                </c:pt>
                <c:pt idx="983">
                  <c:v>35156</c:v>
                </c:pt>
                <c:pt idx="984">
                  <c:v>35149</c:v>
                </c:pt>
                <c:pt idx="985">
                  <c:v>35142</c:v>
                </c:pt>
                <c:pt idx="986">
                  <c:v>35135</c:v>
                </c:pt>
                <c:pt idx="987">
                  <c:v>35128</c:v>
                </c:pt>
                <c:pt idx="988">
                  <c:v>35121</c:v>
                </c:pt>
                <c:pt idx="989">
                  <c:v>35115</c:v>
                </c:pt>
                <c:pt idx="990">
                  <c:v>35107</c:v>
                </c:pt>
                <c:pt idx="991">
                  <c:v>35100</c:v>
                </c:pt>
                <c:pt idx="992">
                  <c:v>35093</c:v>
                </c:pt>
                <c:pt idx="993">
                  <c:v>35086</c:v>
                </c:pt>
                <c:pt idx="994">
                  <c:v>35079</c:v>
                </c:pt>
                <c:pt idx="995">
                  <c:v>35072</c:v>
                </c:pt>
                <c:pt idx="996">
                  <c:v>35066</c:v>
                </c:pt>
                <c:pt idx="997">
                  <c:v>35059</c:v>
                </c:pt>
                <c:pt idx="998">
                  <c:v>35051</c:v>
                </c:pt>
                <c:pt idx="999">
                  <c:v>35044</c:v>
                </c:pt>
                <c:pt idx="1000">
                  <c:v>35037</c:v>
                </c:pt>
                <c:pt idx="1001">
                  <c:v>35030</c:v>
                </c:pt>
                <c:pt idx="1002">
                  <c:v>35023</c:v>
                </c:pt>
                <c:pt idx="1003">
                  <c:v>35016</c:v>
                </c:pt>
                <c:pt idx="1004">
                  <c:v>35009</c:v>
                </c:pt>
                <c:pt idx="1005">
                  <c:v>35002</c:v>
                </c:pt>
                <c:pt idx="1006">
                  <c:v>34995</c:v>
                </c:pt>
                <c:pt idx="1007">
                  <c:v>34988</c:v>
                </c:pt>
                <c:pt idx="1008">
                  <c:v>34981</c:v>
                </c:pt>
                <c:pt idx="1009">
                  <c:v>34974</c:v>
                </c:pt>
                <c:pt idx="1010">
                  <c:v>34967</c:v>
                </c:pt>
                <c:pt idx="1011">
                  <c:v>34960</c:v>
                </c:pt>
                <c:pt idx="1012">
                  <c:v>34953</c:v>
                </c:pt>
                <c:pt idx="1013">
                  <c:v>34947</c:v>
                </c:pt>
                <c:pt idx="1014">
                  <c:v>34939</c:v>
                </c:pt>
                <c:pt idx="1015">
                  <c:v>34932</c:v>
                </c:pt>
                <c:pt idx="1016">
                  <c:v>34925</c:v>
                </c:pt>
                <c:pt idx="1017">
                  <c:v>34918</c:v>
                </c:pt>
                <c:pt idx="1018">
                  <c:v>34911</c:v>
                </c:pt>
                <c:pt idx="1019">
                  <c:v>34904</c:v>
                </c:pt>
                <c:pt idx="1020">
                  <c:v>34897</c:v>
                </c:pt>
                <c:pt idx="1021">
                  <c:v>34890</c:v>
                </c:pt>
                <c:pt idx="1022">
                  <c:v>34883</c:v>
                </c:pt>
                <c:pt idx="1023">
                  <c:v>34876</c:v>
                </c:pt>
                <c:pt idx="1024">
                  <c:v>34869</c:v>
                </c:pt>
                <c:pt idx="1025">
                  <c:v>34862</c:v>
                </c:pt>
                <c:pt idx="1026">
                  <c:v>34855</c:v>
                </c:pt>
                <c:pt idx="1027">
                  <c:v>34849</c:v>
                </c:pt>
                <c:pt idx="1028">
                  <c:v>34841</c:v>
                </c:pt>
                <c:pt idx="1029">
                  <c:v>34834</c:v>
                </c:pt>
                <c:pt idx="1030">
                  <c:v>34827</c:v>
                </c:pt>
                <c:pt idx="1031">
                  <c:v>34820</c:v>
                </c:pt>
                <c:pt idx="1032">
                  <c:v>34813</c:v>
                </c:pt>
                <c:pt idx="1033">
                  <c:v>34806</c:v>
                </c:pt>
                <c:pt idx="1034">
                  <c:v>34799</c:v>
                </c:pt>
                <c:pt idx="1035">
                  <c:v>34792</c:v>
                </c:pt>
                <c:pt idx="1036">
                  <c:v>34785</c:v>
                </c:pt>
              </c:numCache>
            </c:numRef>
          </c:cat>
          <c:val>
            <c:numRef>
              <c:f>Sheet1!$B$2:$B$1038</c:f>
              <c:numCache>
                <c:formatCode>General</c:formatCode>
                <c:ptCount val="1037"/>
                <c:pt idx="0">
                  <c:v>2096.9899999999998</c:v>
                </c:pt>
                <c:pt idx="1">
                  <c:v>2055.4699999999998</c:v>
                </c:pt>
                <c:pt idx="2">
                  <c:v>1994.99</c:v>
                </c:pt>
                <c:pt idx="3">
                  <c:v>2051.8200000000002</c:v>
                </c:pt>
                <c:pt idx="4">
                  <c:v>2019.42</c:v>
                </c:pt>
                <c:pt idx="5">
                  <c:v>2044.81</c:v>
                </c:pt>
                <c:pt idx="6">
                  <c:v>2058.1999999999998</c:v>
                </c:pt>
                <c:pt idx="7">
                  <c:v>2088.77</c:v>
                </c:pt>
                <c:pt idx="8">
                  <c:v>2070.65</c:v>
                </c:pt>
                <c:pt idx="9">
                  <c:v>2002.33</c:v>
                </c:pt>
                <c:pt idx="10">
                  <c:v>2075.37</c:v>
                </c:pt>
                <c:pt idx="11">
                  <c:v>2067.56</c:v>
                </c:pt>
                <c:pt idx="12">
                  <c:v>2063.5</c:v>
                </c:pt>
                <c:pt idx="13">
                  <c:v>2039.82</c:v>
                </c:pt>
                <c:pt idx="14">
                  <c:v>2031.92</c:v>
                </c:pt>
                <c:pt idx="15">
                  <c:v>2018.05</c:v>
                </c:pt>
                <c:pt idx="16">
                  <c:v>1964.58</c:v>
                </c:pt>
                <c:pt idx="17">
                  <c:v>1886.76</c:v>
                </c:pt>
                <c:pt idx="18">
                  <c:v>1906.13</c:v>
                </c:pt>
                <c:pt idx="19">
                  <c:v>1967.9</c:v>
                </c:pt>
                <c:pt idx="20">
                  <c:v>1982.85</c:v>
                </c:pt>
                <c:pt idx="21">
                  <c:v>2010.4</c:v>
                </c:pt>
                <c:pt idx="22">
                  <c:v>1985.54</c:v>
                </c:pt>
                <c:pt idx="23">
                  <c:v>2007.71</c:v>
                </c:pt>
                <c:pt idx="24">
                  <c:v>2003.37</c:v>
                </c:pt>
                <c:pt idx="25">
                  <c:v>1988.4</c:v>
                </c:pt>
                <c:pt idx="26">
                  <c:v>1955.06</c:v>
                </c:pt>
                <c:pt idx="27">
                  <c:v>1931.59</c:v>
                </c:pt>
                <c:pt idx="28">
                  <c:v>1925.15</c:v>
                </c:pt>
                <c:pt idx="29">
                  <c:v>1978.34</c:v>
                </c:pt>
                <c:pt idx="30">
                  <c:v>1978.22</c:v>
                </c:pt>
                <c:pt idx="31">
                  <c:v>1967.57</c:v>
                </c:pt>
                <c:pt idx="32">
                  <c:v>1985.44</c:v>
                </c:pt>
                <c:pt idx="33">
                  <c:v>1960.96</c:v>
                </c:pt>
                <c:pt idx="34">
                  <c:v>1962.87</c:v>
                </c:pt>
                <c:pt idx="35">
                  <c:v>1936.16</c:v>
                </c:pt>
                <c:pt idx="36">
                  <c:v>1949.44</c:v>
                </c:pt>
                <c:pt idx="37">
                  <c:v>1923.57</c:v>
                </c:pt>
                <c:pt idx="38">
                  <c:v>1900.53</c:v>
                </c:pt>
                <c:pt idx="39">
                  <c:v>1877.86</c:v>
                </c:pt>
                <c:pt idx="40">
                  <c:v>1878.48</c:v>
                </c:pt>
                <c:pt idx="41">
                  <c:v>1881.14</c:v>
                </c:pt>
                <c:pt idx="42">
                  <c:v>1863.4</c:v>
                </c:pt>
                <c:pt idx="43">
                  <c:v>1864.85</c:v>
                </c:pt>
                <c:pt idx="44">
                  <c:v>1815.69</c:v>
                </c:pt>
                <c:pt idx="45">
                  <c:v>1865.09</c:v>
                </c:pt>
                <c:pt idx="46">
                  <c:v>1857.62</c:v>
                </c:pt>
                <c:pt idx="47">
                  <c:v>1866.52</c:v>
                </c:pt>
                <c:pt idx="48">
                  <c:v>1841.13</c:v>
                </c:pt>
                <c:pt idx="49">
                  <c:v>1878.04</c:v>
                </c:pt>
                <c:pt idx="50">
                  <c:v>1859.45</c:v>
                </c:pt>
                <c:pt idx="51">
                  <c:v>1836.25</c:v>
                </c:pt>
                <c:pt idx="52">
                  <c:v>1838.63</c:v>
                </c:pt>
                <c:pt idx="53">
                  <c:v>1797.02</c:v>
                </c:pt>
                <c:pt idx="54">
                  <c:v>1782.59</c:v>
                </c:pt>
                <c:pt idx="55">
                  <c:v>1790.29</c:v>
                </c:pt>
                <c:pt idx="56">
                  <c:v>1838.7</c:v>
                </c:pt>
                <c:pt idx="57">
                  <c:v>1842.37</c:v>
                </c:pt>
                <c:pt idx="58">
                  <c:v>1831.37</c:v>
                </c:pt>
                <c:pt idx="59">
                  <c:v>1841.4</c:v>
                </c:pt>
                <c:pt idx="60">
                  <c:v>1818.32</c:v>
                </c:pt>
                <c:pt idx="61">
                  <c:v>1775.32</c:v>
                </c:pt>
                <c:pt idx="62">
                  <c:v>1805.09</c:v>
                </c:pt>
                <c:pt idx="63">
                  <c:v>1805.81</c:v>
                </c:pt>
                <c:pt idx="64">
                  <c:v>1804.76</c:v>
                </c:pt>
                <c:pt idx="65">
                  <c:v>1798.18</c:v>
                </c:pt>
                <c:pt idx="66">
                  <c:v>1770.61</c:v>
                </c:pt>
                <c:pt idx="67">
                  <c:v>1761.64</c:v>
                </c:pt>
                <c:pt idx="68">
                  <c:v>1759.77</c:v>
                </c:pt>
                <c:pt idx="69">
                  <c:v>1744.5</c:v>
                </c:pt>
                <c:pt idx="70">
                  <c:v>1703.2</c:v>
                </c:pt>
                <c:pt idx="71">
                  <c:v>1690.5</c:v>
                </c:pt>
                <c:pt idx="72">
                  <c:v>1691.75</c:v>
                </c:pt>
                <c:pt idx="73">
                  <c:v>1709.91</c:v>
                </c:pt>
                <c:pt idx="74">
                  <c:v>1687.99</c:v>
                </c:pt>
                <c:pt idx="75">
                  <c:v>1655.17</c:v>
                </c:pt>
                <c:pt idx="76">
                  <c:v>1632.97</c:v>
                </c:pt>
                <c:pt idx="77">
                  <c:v>1663.5</c:v>
                </c:pt>
                <c:pt idx="78">
                  <c:v>1655.83</c:v>
                </c:pt>
                <c:pt idx="79">
                  <c:v>1691.42</c:v>
                </c:pt>
                <c:pt idx="80">
                  <c:v>1709.67</c:v>
                </c:pt>
                <c:pt idx="81">
                  <c:v>1691.65</c:v>
                </c:pt>
                <c:pt idx="82">
                  <c:v>1692.09</c:v>
                </c:pt>
                <c:pt idx="83">
                  <c:v>1680.19</c:v>
                </c:pt>
                <c:pt idx="84">
                  <c:v>1631.89</c:v>
                </c:pt>
                <c:pt idx="85">
                  <c:v>1606.28</c:v>
                </c:pt>
                <c:pt idx="86">
                  <c:v>1592.43</c:v>
                </c:pt>
                <c:pt idx="87">
                  <c:v>1626.73</c:v>
                </c:pt>
                <c:pt idx="88">
                  <c:v>1643.38</c:v>
                </c:pt>
                <c:pt idx="89">
                  <c:v>1630.74</c:v>
                </c:pt>
                <c:pt idx="90">
                  <c:v>1649.6</c:v>
                </c:pt>
                <c:pt idx="91">
                  <c:v>1667.47</c:v>
                </c:pt>
                <c:pt idx="92">
                  <c:v>1633.7</c:v>
                </c:pt>
                <c:pt idx="93">
                  <c:v>1614.42</c:v>
                </c:pt>
                <c:pt idx="94">
                  <c:v>1582.24</c:v>
                </c:pt>
                <c:pt idx="95">
                  <c:v>1555.25</c:v>
                </c:pt>
                <c:pt idx="96">
                  <c:v>1588.85</c:v>
                </c:pt>
                <c:pt idx="97">
                  <c:v>1553.28</c:v>
                </c:pt>
                <c:pt idx="98">
                  <c:v>1569.19</c:v>
                </c:pt>
                <c:pt idx="99">
                  <c:v>1556.89</c:v>
                </c:pt>
                <c:pt idx="100">
                  <c:v>1560.7</c:v>
                </c:pt>
                <c:pt idx="101">
                  <c:v>1551.18</c:v>
                </c:pt>
                <c:pt idx="102">
                  <c:v>1518.2</c:v>
                </c:pt>
                <c:pt idx="103">
                  <c:v>1515.6</c:v>
                </c:pt>
                <c:pt idx="104">
                  <c:v>1519.79</c:v>
                </c:pt>
                <c:pt idx="105">
                  <c:v>1517.93</c:v>
                </c:pt>
                <c:pt idx="106">
                  <c:v>1513.17</c:v>
                </c:pt>
                <c:pt idx="107">
                  <c:v>1502.96</c:v>
                </c:pt>
                <c:pt idx="108">
                  <c:v>1485.98</c:v>
                </c:pt>
                <c:pt idx="109">
                  <c:v>1472.05</c:v>
                </c:pt>
                <c:pt idx="110">
                  <c:v>1466.47</c:v>
                </c:pt>
                <c:pt idx="111">
                  <c:v>1402.43</c:v>
                </c:pt>
                <c:pt idx="112">
                  <c:v>1430.15</c:v>
                </c:pt>
                <c:pt idx="113">
                  <c:v>1413.58</c:v>
                </c:pt>
                <c:pt idx="114">
                  <c:v>1418.07</c:v>
                </c:pt>
                <c:pt idx="115">
                  <c:v>1416.18</c:v>
                </c:pt>
                <c:pt idx="116">
                  <c:v>1409.15</c:v>
                </c:pt>
                <c:pt idx="117">
                  <c:v>1359.88</c:v>
                </c:pt>
                <c:pt idx="118">
                  <c:v>1379.85</c:v>
                </c:pt>
                <c:pt idx="119">
                  <c:v>1414.2</c:v>
                </c:pt>
                <c:pt idx="120">
                  <c:v>1411.94</c:v>
                </c:pt>
                <c:pt idx="121">
                  <c:v>1433.19</c:v>
                </c:pt>
                <c:pt idx="122">
                  <c:v>1428.59</c:v>
                </c:pt>
                <c:pt idx="123">
                  <c:v>1460.93</c:v>
                </c:pt>
                <c:pt idx="124">
                  <c:v>1440.67</c:v>
                </c:pt>
                <c:pt idx="125">
                  <c:v>1460.15</c:v>
                </c:pt>
                <c:pt idx="126">
                  <c:v>1465.77</c:v>
                </c:pt>
                <c:pt idx="127">
                  <c:v>1437.92</c:v>
                </c:pt>
                <c:pt idx="128">
                  <c:v>1406.58</c:v>
                </c:pt>
                <c:pt idx="129">
                  <c:v>1411.13</c:v>
                </c:pt>
                <c:pt idx="130">
                  <c:v>1418.16</c:v>
                </c:pt>
                <c:pt idx="131">
                  <c:v>1405.87</c:v>
                </c:pt>
                <c:pt idx="132">
                  <c:v>1390.99</c:v>
                </c:pt>
                <c:pt idx="133">
                  <c:v>1385.97</c:v>
                </c:pt>
                <c:pt idx="134">
                  <c:v>1362.66</c:v>
                </c:pt>
                <c:pt idx="135">
                  <c:v>1356.78</c:v>
                </c:pt>
                <c:pt idx="136">
                  <c:v>1354.68</c:v>
                </c:pt>
                <c:pt idx="137">
                  <c:v>1362.16</c:v>
                </c:pt>
                <c:pt idx="138">
                  <c:v>1335.02</c:v>
                </c:pt>
                <c:pt idx="139">
                  <c:v>1342.84</c:v>
                </c:pt>
                <c:pt idx="140">
                  <c:v>1325.66</c:v>
                </c:pt>
                <c:pt idx="141">
                  <c:v>1278.04</c:v>
                </c:pt>
                <c:pt idx="142">
                  <c:v>1317.82</c:v>
                </c:pt>
                <c:pt idx="143">
                  <c:v>1295.22</c:v>
                </c:pt>
                <c:pt idx="144">
                  <c:v>1353.39</c:v>
                </c:pt>
                <c:pt idx="145">
                  <c:v>1369.1</c:v>
                </c:pt>
                <c:pt idx="146">
                  <c:v>1403.36</c:v>
                </c:pt>
                <c:pt idx="147">
                  <c:v>1378.53</c:v>
                </c:pt>
                <c:pt idx="148">
                  <c:v>1370.26</c:v>
                </c:pt>
                <c:pt idx="149">
                  <c:v>1398.08</c:v>
                </c:pt>
                <c:pt idx="150">
                  <c:v>1408.47</c:v>
                </c:pt>
                <c:pt idx="151">
                  <c:v>1397.11</c:v>
                </c:pt>
                <c:pt idx="152">
                  <c:v>1404.17</c:v>
                </c:pt>
                <c:pt idx="153">
                  <c:v>1370.87</c:v>
                </c:pt>
                <c:pt idx="154">
                  <c:v>1369.63</c:v>
                </c:pt>
                <c:pt idx="155">
                  <c:v>1365.74</c:v>
                </c:pt>
                <c:pt idx="156">
                  <c:v>1361.23</c:v>
                </c:pt>
                <c:pt idx="157">
                  <c:v>1342.64</c:v>
                </c:pt>
                <c:pt idx="158">
                  <c:v>1344.9</c:v>
                </c:pt>
                <c:pt idx="159">
                  <c:v>1316.33</c:v>
                </c:pt>
                <c:pt idx="160">
                  <c:v>1315.38</c:v>
                </c:pt>
                <c:pt idx="161">
                  <c:v>1289.0899999999999</c:v>
                </c:pt>
                <c:pt idx="162">
                  <c:v>1277.81</c:v>
                </c:pt>
                <c:pt idx="163">
                  <c:v>1257.5999999999999</c:v>
                </c:pt>
                <c:pt idx="164">
                  <c:v>1265.33</c:v>
                </c:pt>
                <c:pt idx="165">
                  <c:v>1219.6600000000001</c:v>
                </c:pt>
                <c:pt idx="166">
                  <c:v>1255.19</c:v>
                </c:pt>
                <c:pt idx="167">
                  <c:v>1244.28</c:v>
                </c:pt>
                <c:pt idx="168">
                  <c:v>1158.67</c:v>
                </c:pt>
                <c:pt idx="169">
                  <c:v>1215.6500000000001</c:v>
                </c:pt>
                <c:pt idx="170">
                  <c:v>1263.8499999999999</c:v>
                </c:pt>
                <c:pt idx="171">
                  <c:v>1253.23</c:v>
                </c:pt>
                <c:pt idx="172">
                  <c:v>1285.0899999999999</c:v>
                </c:pt>
                <c:pt idx="173">
                  <c:v>1238.25</c:v>
                </c:pt>
                <c:pt idx="174">
                  <c:v>1224.58</c:v>
                </c:pt>
                <c:pt idx="175">
                  <c:v>1155.46</c:v>
                </c:pt>
                <c:pt idx="176">
                  <c:v>1131.42</c:v>
                </c:pt>
                <c:pt idx="177">
                  <c:v>1136.43</c:v>
                </c:pt>
                <c:pt idx="178">
                  <c:v>1216.01</c:v>
                </c:pt>
                <c:pt idx="179">
                  <c:v>1154.23</c:v>
                </c:pt>
                <c:pt idx="180">
                  <c:v>1173.97</c:v>
                </c:pt>
                <c:pt idx="181">
                  <c:v>1176.8</c:v>
                </c:pt>
                <c:pt idx="182">
                  <c:v>1123.53</c:v>
                </c:pt>
                <c:pt idx="183">
                  <c:v>1178.81</c:v>
                </c:pt>
                <c:pt idx="184">
                  <c:v>1199.3800000000001</c:v>
                </c:pt>
                <c:pt idx="185">
                  <c:v>1292.28</c:v>
                </c:pt>
                <c:pt idx="186">
                  <c:v>1345.02</c:v>
                </c:pt>
                <c:pt idx="187">
                  <c:v>1316.14</c:v>
                </c:pt>
                <c:pt idx="188">
                  <c:v>1343.8</c:v>
                </c:pt>
                <c:pt idx="189">
                  <c:v>1339.67</c:v>
                </c:pt>
                <c:pt idx="190">
                  <c:v>1268.45</c:v>
                </c:pt>
                <c:pt idx="191">
                  <c:v>1271.5</c:v>
                </c:pt>
                <c:pt idx="192">
                  <c:v>1270.98</c:v>
                </c:pt>
                <c:pt idx="193">
                  <c:v>1300.1600000000001</c:v>
                </c:pt>
                <c:pt idx="194">
                  <c:v>1331.1</c:v>
                </c:pt>
                <c:pt idx="195">
                  <c:v>1333.27</c:v>
                </c:pt>
                <c:pt idx="196">
                  <c:v>1337.77</c:v>
                </c:pt>
                <c:pt idx="197">
                  <c:v>1340.2</c:v>
                </c:pt>
                <c:pt idx="198">
                  <c:v>1363.61</c:v>
                </c:pt>
                <c:pt idx="199">
                  <c:v>1337.38</c:v>
                </c:pt>
                <c:pt idx="200">
                  <c:v>1319.68</c:v>
                </c:pt>
                <c:pt idx="201">
                  <c:v>1328.17</c:v>
                </c:pt>
                <c:pt idx="202">
                  <c:v>1332.41</c:v>
                </c:pt>
                <c:pt idx="203">
                  <c:v>1313.8</c:v>
                </c:pt>
                <c:pt idx="204">
                  <c:v>1279.21</c:v>
                </c:pt>
                <c:pt idx="205">
                  <c:v>1304.28</c:v>
                </c:pt>
                <c:pt idx="206">
                  <c:v>1321.15</c:v>
                </c:pt>
                <c:pt idx="207">
                  <c:v>1319.88</c:v>
                </c:pt>
                <c:pt idx="208">
                  <c:v>1343.01</c:v>
                </c:pt>
                <c:pt idx="209">
                  <c:v>1329.15</c:v>
                </c:pt>
                <c:pt idx="210">
                  <c:v>1310.87</c:v>
                </c:pt>
                <c:pt idx="211">
                  <c:v>1276.3399999999999</c:v>
                </c:pt>
                <c:pt idx="212">
                  <c:v>1283.3499999999999</c:v>
                </c:pt>
                <c:pt idx="213">
                  <c:v>1293.24</c:v>
                </c:pt>
                <c:pt idx="214">
                  <c:v>1271.5</c:v>
                </c:pt>
                <c:pt idx="215">
                  <c:v>1257.6400000000001</c:v>
                </c:pt>
                <c:pt idx="216">
                  <c:v>1256.77</c:v>
                </c:pt>
                <c:pt idx="217">
                  <c:v>1243.9100000000001</c:v>
                </c:pt>
                <c:pt idx="218">
                  <c:v>1240.4000000000001</c:v>
                </c:pt>
                <c:pt idx="219">
                  <c:v>1224.71</c:v>
                </c:pt>
                <c:pt idx="220">
                  <c:v>1189.4000000000001</c:v>
                </c:pt>
                <c:pt idx="221">
                  <c:v>1199.73</c:v>
                </c:pt>
                <c:pt idx="222">
                  <c:v>1199.21</c:v>
                </c:pt>
                <c:pt idx="223">
                  <c:v>1225.8499999999999</c:v>
                </c:pt>
                <c:pt idx="224">
                  <c:v>1183.26</c:v>
                </c:pt>
                <c:pt idx="225">
                  <c:v>1183.08</c:v>
                </c:pt>
                <c:pt idx="226">
                  <c:v>1176.19</c:v>
                </c:pt>
                <c:pt idx="227">
                  <c:v>1165.1500000000001</c:v>
                </c:pt>
                <c:pt idx="228">
                  <c:v>1146.24</c:v>
                </c:pt>
                <c:pt idx="229">
                  <c:v>1148.67</c:v>
                </c:pt>
                <c:pt idx="230">
                  <c:v>1125.5899999999999</c:v>
                </c:pt>
                <c:pt idx="231">
                  <c:v>1109.55</c:v>
                </c:pt>
                <c:pt idx="232">
                  <c:v>1104.51</c:v>
                </c:pt>
                <c:pt idx="233">
                  <c:v>1064.5899999999999</c:v>
                </c:pt>
                <c:pt idx="234">
                  <c:v>1071.69</c:v>
                </c:pt>
                <c:pt idx="235">
                  <c:v>1079.25</c:v>
                </c:pt>
                <c:pt idx="236">
                  <c:v>1121.6400000000001</c:v>
                </c:pt>
                <c:pt idx="237">
                  <c:v>1101.5999999999999</c:v>
                </c:pt>
                <c:pt idx="238">
                  <c:v>1102.6600000000001</c:v>
                </c:pt>
                <c:pt idx="239">
                  <c:v>1064.8800000000001</c:v>
                </c:pt>
                <c:pt idx="240">
                  <c:v>1077.96</c:v>
                </c:pt>
                <c:pt idx="241">
                  <c:v>1022.58</c:v>
                </c:pt>
                <c:pt idx="242">
                  <c:v>1076.76</c:v>
                </c:pt>
                <c:pt idx="243">
                  <c:v>1117.51</c:v>
                </c:pt>
                <c:pt idx="244">
                  <c:v>1091.5999999999999</c:v>
                </c:pt>
                <c:pt idx="245">
                  <c:v>1064.8800000000001</c:v>
                </c:pt>
                <c:pt idx="246">
                  <c:v>1089.4100000000001</c:v>
                </c:pt>
                <c:pt idx="247">
                  <c:v>1087.69</c:v>
                </c:pt>
                <c:pt idx="248">
                  <c:v>1135.68</c:v>
                </c:pt>
                <c:pt idx="249">
                  <c:v>1110.8800000000001</c:v>
                </c:pt>
                <c:pt idx="250">
                  <c:v>1186.69</c:v>
                </c:pt>
                <c:pt idx="251">
                  <c:v>1217.28</c:v>
                </c:pt>
                <c:pt idx="252">
                  <c:v>1192.1300000000001</c:v>
                </c:pt>
                <c:pt idx="253">
                  <c:v>1194.3699999999999</c:v>
                </c:pt>
                <c:pt idx="254">
                  <c:v>1178.0999999999999</c:v>
                </c:pt>
                <c:pt idx="255">
                  <c:v>1166.5899999999999</c:v>
                </c:pt>
                <c:pt idx="256">
                  <c:v>1159.9000000000001</c:v>
                </c:pt>
                <c:pt idx="257">
                  <c:v>1149.99</c:v>
                </c:pt>
                <c:pt idx="258">
                  <c:v>1138.7</c:v>
                </c:pt>
                <c:pt idx="259">
                  <c:v>1104.49</c:v>
                </c:pt>
                <c:pt idx="260">
                  <c:v>1109.17</c:v>
                </c:pt>
                <c:pt idx="261">
                  <c:v>1075.51</c:v>
                </c:pt>
                <c:pt idx="262">
                  <c:v>1066.19</c:v>
                </c:pt>
                <c:pt idx="263">
                  <c:v>1073.8699999999999</c:v>
                </c:pt>
                <c:pt idx="264">
                  <c:v>1091.76</c:v>
                </c:pt>
                <c:pt idx="265">
                  <c:v>1136.03</c:v>
                </c:pt>
                <c:pt idx="266">
                  <c:v>1144.98</c:v>
                </c:pt>
                <c:pt idx="267">
                  <c:v>1115.0999999999999</c:v>
                </c:pt>
                <c:pt idx="268">
                  <c:v>1126.48</c:v>
                </c:pt>
                <c:pt idx="269">
                  <c:v>1102.47</c:v>
                </c:pt>
                <c:pt idx="270">
                  <c:v>1106.4100000000001</c:v>
                </c:pt>
                <c:pt idx="271">
                  <c:v>1105.98</c:v>
                </c:pt>
                <c:pt idx="272">
                  <c:v>1091.49</c:v>
                </c:pt>
                <c:pt idx="273">
                  <c:v>1091.3800000000001</c:v>
                </c:pt>
                <c:pt idx="274">
                  <c:v>1093.48</c:v>
                </c:pt>
                <c:pt idx="275">
                  <c:v>1069.3</c:v>
                </c:pt>
                <c:pt idx="276">
                  <c:v>1036.19</c:v>
                </c:pt>
                <c:pt idx="277">
                  <c:v>1079.5999999999999</c:v>
                </c:pt>
                <c:pt idx="278">
                  <c:v>1087.68</c:v>
                </c:pt>
                <c:pt idx="279">
                  <c:v>1071.49</c:v>
                </c:pt>
                <c:pt idx="280">
                  <c:v>1025.21</c:v>
                </c:pt>
                <c:pt idx="281">
                  <c:v>1044.3800000000001</c:v>
                </c:pt>
                <c:pt idx="282">
                  <c:v>1068.3</c:v>
                </c:pt>
                <c:pt idx="283">
                  <c:v>1042.73</c:v>
                </c:pt>
                <c:pt idx="284">
                  <c:v>1016.4</c:v>
                </c:pt>
                <c:pt idx="285">
                  <c:v>1028.93</c:v>
                </c:pt>
                <c:pt idx="286">
                  <c:v>1026.1300000000001</c:v>
                </c:pt>
                <c:pt idx="287">
                  <c:v>1004.09</c:v>
                </c:pt>
                <c:pt idx="288">
                  <c:v>1010.48</c:v>
                </c:pt>
                <c:pt idx="289">
                  <c:v>987.48</c:v>
                </c:pt>
                <c:pt idx="290">
                  <c:v>979.26</c:v>
                </c:pt>
                <c:pt idx="291">
                  <c:v>940.38</c:v>
                </c:pt>
                <c:pt idx="292">
                  <c:v>879.13</c:v>
                </c:pt>
                <c:pt idx="293">
                  <c:v>896.42</c:v>
                </c:pt>
                <c:pt idx="294">
                  <c:v>918.9</c:v>
                </c:pt>
                <c:pt idx="295">
                  <c:v>921.23</c:v>
                </c:pt>
                <c:pt idx="296">
                  <c:v>946.21</c:v>
                </c:pt>
                <c:pt idx="297">
                  <c:v>940.09</c:v>
                </c:pt>
                <c:pt idx="298">
                  <c:v>919.14</c:v>
                </c:pt>
                <c:pt idx="299">
                  <c:v>887</c:v>
                </c:pt>
                <c:pt idx="300">
                  <c:v>882.88</c:v>
                </c:pt>
                <c:pt idx="301">
                  <c:v>929.23</c:v>
                </c:pt>
                <c:pt idx="302">
                  <c:v>877.52</c:v>
                </c:pt>
                <c:pt idx="303">
                  <c:v>866.23</c:v>
                </c:pt>
                <c:pt idx="304">
                  <c:v>869.6</c:v>
                </c:pt>
                <c:pt idx="305">
                  <c:v>856.56</c:v>
                </c:pt>
                <c:pt idx="306">
                  <c:v>842.5</c:v>
                </c:pt>
                <c:pt idx="307">
                  <c:v>815.94</c:v>
                </c:pt>
                <c:pt idx="308">
                  <c:v>768.54</c:v>
                </c:pt>
                <c:pt idx="309">
                  <c:v>756.55</c:v>
                </c:pt>
                <c:pt idx="310">
                  <c:v>683.38</c:v>
                </c:pt>
                <c:pt idx="311">
                  <c:v>735.09</c:v>
                </c:pt>
                <c:pt idx="312">
                  <c:v>770.05</c:v>
                </c:pt>
                <c:pt idx="313">
                  <c:v>826.84</c:v>
                </c:pt>
                <c:pt idx="314">
                  <c:v>868.6</c:v>
                </c:pt>
                <c:pt idx="315">
                  <c:v>825.88</c:v>
                </c:pt>
                <c:pt idx="316">
                  <c:v>831.95</c:v>
                </c:pt>
                <c:pt idx="317">
                  <c:v>850.12</c:v>
                </c:pt>
                <c:pt idx="318">
                  <c:v>890.35</c:v>
                </c:pt>
                <c:pt idx="319">
                  <c:v>931.8</c:v>
                </c:pt>
                <c:pt idx="320">
                  <c:v>872.8</c:v>
                </c:pt>
                <c:pt idx="321">
                  <c:v>887.88</c:v>
                </c:pt>
                <c:pt idx="322">
                  <c:v>879.73</c:v>
                </c:pt>
                <c:pt idx="323">
                  <c:v>876.07</c:v>
                </c:pt>
                <c:pt idx="324">
                  <c:v>896.24</c:v>
                </c:pt>
                <c:pt idx="325">
                  <c:v>800.03</c:v>
                </c:pt>
                <c:pt idx="326">
                  <c:v>873.29</c:v>
                </c:pt>
                <c:pt idx="327">
                  <c:v>930.99</c:v>
                </c:pt>
                <c:pt idx="328">
                  <c:v>968.75</c:v>
                </c:pt>
                <c:pt idx="329">
                  <c:v>876.77</c:v>
                </c:pt>
                <c:pt idx="330">
                  <c:v>940.55</c:v>
                </c:pt>
                <c:pt idx="331">
                  <c:v>899.22</c:v>
                </c:pt>
                <c:pt idx="332">
                  <c:v>1099.23</c:v>
                </c:pt>
                <c:pt idx="333">
                  <c:v>1213.27</c:v>
                </c:pt>
                <c:pt idx="334">
                  <c:v>1255.08</c:v>
                </c:pt>
                <c:pt idx="335">
                  <c:v>1251.7</c:v>
                </c:pt>
                <c:pt idx="336">
                  <c:v>1242.31</c:v>
                </c:pt>
                <c:pt idx="337">
                  <c:v>1282.83</c:v>
                </c:pt>
                <c:pt idx="338">
                  <c:v>1292.2</c:v>
                </c:pt>
                <c:pt idx="339">
                  <c:v>1298.2</c:v>
                </c:pt>
                <c:pt idx="340">
                  <c:v>1296.32</c:v>
                </c:pt>
                <c:pt idx="341">
                  <c:v>1260.31</c:v>
                </c:pt>
                <c:pt idx="342">
                  <c:v>1257.76</c:v>
                </c:pt>
                <c:pt idx="343">
                  <c:v>1260.68</c:v>
                </c:pt>
                <c:pt idx="344">
                  <c:v>1239.49</c:v>
                </c:pt>
                <c:pt idx="345">
                  <c:v>1262.9000000000001</c:v>
                </c:pt>
                <c:pt idx="346">
                  <c:v>1278.3800000000001</c:v>
                </c:pt>
                <c:pt idx="347">
                  <c:v>1317.93</c:v>
                </c:pt>
                <c:pt idx="348">
                  <c:v>1360.03</c:v>
                </c:pt>
                <c:pt idx="349">
                  <c:v>1360.68</c:v>
                </c:pt>
                <c:pt idx="350">
                  <c:v>1400.38</c:v>
                </c:pt>
                <c:pt idx="351">
                  <c:v>1375.93</c:v>
                </c:pt>
                <c:pt idx="352">
                  <c:v>1425.35</c:v>
                </c:pt>
                <c:pt idx="353">
                  <c:v>1388.28</c:v>
                </c:pt>
                <c:pt idx="354">
                  <c:v>1413.9</c:v>
                </c:pt>
                <c:pt idx="355">
                  <c:v>1397.84</c:v>
                </c:pt>
                <c:pt idx="356">
                  <c:v>1390.33</c:v>
                </c:pt>
                <c:pt idx="357">
                  <c:v>1332.83</c:v>
                </c:pt>
                <c:pt idx="358">
                  <c:v>1370.4</c:v>
                </c:pt>
                <c:pt idx="359">
                  <c:v>1315.22</c:v>
                </c:pt>
                <c:pt idx="360">
                  <c:v>1329.51</c:v>
                </c:pt>
                <c:pt idx="361">
                  <c:v>1288.1400000000001</c:v>
                </c:pt>
                <c:pt idx="362">
                  <c:v>1293.3699999999999</c:v>
                </c:pt>
                <c:pt idx="363">
                  <c:v>1330.63</c:v>
                </c:pt>
                <c:pt idx="364">
                  <c:v>1353.11</c:v>
                </c:pt>
                <c:pt idx="365">
                  <c:v>1349.99</c:v>
                </c:pt>
                <c:pt idx="366">
                  <c:v>1331.29</c:v>
                </c:pt>
                <c:pt idx="367">
                  <c:v>1395.42</c:v>
                </c:pt>
                <c:pt idx="368">
                  <c:v>1330.61</c:v>
                </c:pt>
                <c:pt idx="369">
                  <c:v>1325.19</c:v>
                </c:pt>
                <c:pt idx="370">
                  <c:v>1401.02</c:v>
                </c:pt>
                <c:pt idx="371">
                  <c:v>1411.63</c:v>
                </c:pt>
                <c:pt idx="372">
                  <c:v>1478.49</c:v>
                </c:pt>
                <c:pt idx="373">
                  <c:v>1484.46</c:v>
                </c:pt>
                <c:pt idx="374">
                  <c:v>1467.95</c:v>
                </c:pt>
                <c:pt idx="375">
                  <c:v>1504.66</c:v>
                </c:pt>
                <c:pt idx="376">
                  <c:v>1481.14</c:v>
                </c:pt>
                <c:pt idx="377">
                  <c:v>1440.7</c:v>
                </c:pt>
                <c:pt idx="378">
                  <c:v>1458.74</c:v>
                </c:pt>
                <c:pt idx="379">
                  <c:v>1453.7</c:v>
                </c:pt>
                <c:pt idx="380">
                  <c:v>1509.65</c:v>
                </c:pt>
                <c:pt idx="381">
                  <c:v>1535.28</c:v>
                </c:pt>
                <c:pt idx="382">
                  <c:v>1500.63</c:v>
                </c:pt>
                <c:pt idx="383">
                  <c:v>1561.8</c:v>
                </c:pt>
                <c:pt idx="384">
                  <c:v>1557.59</c:v>
                </c:pt>
                <c:pt idx="385">
                  <c:v>1526.75</c:v>
                </c:pt>
                <c:pt idx="386">
                  <c:v>1525.75</c:v>
                </c:pt>
                <c:pt idx="387">
                  <c:v>1484.25</c:v>
                </c:pt>
                <c:pt idx="388">
                  <c:v>1453.55</c:v>
                </c:pt>
                <c:pt idx="389">
                  <c:v>1473.99</c:v>
                </c:pt>
                <c:pt idx="390">
                  <c:v>1479.37</c:v>
                </c:pt>
                <c:pt idx="391">
                  <c:v>1445.94</c:v>
                </c:pt>
                <c:pt idx="392">
                  <c:v>1453.64</c:v>
                </c:pt>
                <c:pt idx="393">
                  <c:v>1433.06</c:v>
                </c:pt>
                <c:pt idx="394">
                  <c:v>1458.95</c:v>
                </c:pt>
                <c:pt idx="395">
                  <c:v>1534.1</c:v>
                </c:pt>
                <c:pt idx="396">
                  <c:v>1552.5</c:v>
                </c:pt>
                <c:pt idx="397">
                  <c:v>1530.44</c:v>
                </c:pt>
                <c:pt idx="398">
                  <c:v>1503.35</c:v>
                </c:pt>
                <c:pt idx="399">
                  <c:v>1502.56</c:v>
                </c:pt>
                <c:pt idx="400">
                  <c:v>1532.91</c:v>
                </c:pt>
                <c:pt idx="401">
                  <c:v>1507.67</c:v>
                </c:pt>
                <c:pt idx="402">
                  <c:v>1536.34</c:v>
                </c:pt>
                <c:pt idx="403">
                  <c:v>1515.73</c:v>
                </c:pt>
                <c:pt idx="404">
                  <c:v>1522.75</c:v>
                </c:pt>
                <c:pt idx="405">
                  <c:v>1505.85</c:v>
                </c:pt>
                <c:pt idx="406">
                  <c:v>1505.62</c:v>
                </c:pt>
                <c:pt idx="407">
                  <c:v>1494.07</c:v>
                </c:pt>
                <c:pt idx="408">
                  <c:v>1484.35</c:v>
                </c:pt>
                <c:pt idx="409">
                  <c:v>1452.85</c:v>
                </c:pt>
                <c:pt idx="410">
                  <c:v>1443.76</c:v>
                </c:pt>
                <c:pt idx="411">
                  <c:v>1420.86</c:v>
                </c:pt>
                <c:pt idx="412">
                  <c:v>1436.11</c:v>
                </c:pt>
                <c:pt idx="413">
                  <c:v>1386.95</c:v>
                </c:pt>
                <c:pt idx="414">
                  <c:v>1402.84</c:v>
                </c:pt>
                <c:pt idx="415">
                  <c:v>1387.17</c:v>
                </c:pt>
                <c:pt idx="416">
                  <c:v>1451.19</c:v>
                </c:pt>
                <c:pt idx="417">
                  <c:v>1455.54</c:v>
                </c:pt>
                <c:pt idx="418">
                  <c:v>1438.06</c:v>
                </c:pt>
                <c:pt idx="419">
                  <c:v>1448.39</c:v>
                </c:pt>
                <c:pt idx="420">
                  <c:v>1422.18</c:v>
                </c:pt>
                <c:pt idx="421">
                  <c:v>1430.5</c:v>
                </c:pt>
                <c:pt idx="422">
                  <c:v>1430.73</c:v>
                </c:pt>
                <c:pt idx="423">
                  <c:v>1409.71</c:v>
                </c:pt>
                <c:pt idx="424">
                  <c:v>1418.3</c:v>
                </c:pt>
                <c:pt idx="425">
                  <c:v>1410.76</c:v>
                </c:pt>
                <c:pt idx="426">
                  <c:v>1427.09</c:v>
                </c:pt>
                <c:pt idx="427">
                  <c:v>1409.84</c:v>
                </c:pt>
                <c:pt idx="428">
                  <c:v>1396.71</c:v>
                </c:pt>
                <c:pt idx="429">
                  <c:v>1400.95</c:v>
                </c:pt>
                <c:pt idx="430">
                  <c:v>1401.2</c:v>
                </c:pt>
                <c:pt idx="431">
                  <c:v>1380.9</c:v>
                </c:pt>
                <c:pt idx="432">
                  <c:v>1364.3</c:v>
                </c:pt>
                <c:pt idx="433">
                  <c:v>1377.34</c:v>
                </c:pt>
                <c:pt idx="434">
                  <c:v>1368.6</c:v>
                </c:pt>
                <c:pt idx="435">
                  <c:v>1365.62</c:v>
                </c:pt>
                <c:pt idx="436">
                  <c:v>1349.59</c:v>
                </c:pt>
                <c:pt idx="437">
                  <c:v>1335.85</c:v>
                </c:pt>
                <c:pt idx="438">
                  <c:v>1314.78</c:v>
                </c:pt>
                <c:pt idx="439">
                  <c:v>1319.66</c:v>
                </c:pt>
                <c:pt idx="440">
                  <c:v>1298.92</c:v>
                </c:pt>
                <c:pt idx="441">
                  <c:v>1311.01</c:v>
                </c:pt>
                <c:pt idx="442">
                  <c:v>1295.0899999999999</c:v>
                </c:pt>
                <c:pt idx="443">
                  <c:v>1302.3</c:v>
                </c:pt>
                <c:pt idx="444">
                  <c:v>1266.74</c:v>
                </c:pt>
                <c:pt idx="445">
                  <c:v>1279.3599999999999</c:v>
                </c:pt>
                <c:pt idx="446">
                  <c:v>1278.55</c:v>
                </c:pt>
                <c:pt idx="447">
                  <c:v>1240.29</c:v>
                </c:pt>
                <c:pt idx="448">
                  <c:v>1236.2</c:v>
                </c:pt>
                <c:pt idx="449">
                  <c:v>1265.48</c:v>
                </c:pt>
                <c:pt idx="450">
                  <c:v>1270.2</c:v>
                </c:pt>
                <c:pt idx="451">
                  <c:v>1244.5</c:v>
                </c:pt>
                <c:pt idx="452">
                  <c:v>1251.54</c:v>
                </c:pt>
                <c:pt idx="453">
                  <c:v>1252.3</c:v>
                </c:pt>
                <c:pt idx="454">
                  <c:v>1288.22</c:v>
                </c:pt>
                <c:pt idx="455">
                  <c:v>1280.1600000000001</c:v>
                </c:pt>
                <c:pt idx="456">
                  <c:v>1267.03</c:v>
                </c:pt>
                <c:pt idx="457">
                  <c:v>1291.24</c:v>
                </c:pt>
                <c:pt idx="458">
                  <c:v>1325.76</c:v>
                </c:pt>
                <c:pt idx="459">
                  <c:v>1310.6099999999999</c:v>
                </c:pt>
                <c:pt idx="460">
                  <c:v>1311.28</c:v>
                </c:pt>
                <c:pt idx="461">
                  <c:v>1289.1199999999999</c:v>
                </c:pt>
                <c:pt idx="462">
                  <c:v>1295.5</c:v>
                </c:pt>
                <c:pt idx="463">
                  <c:v>1294.8699999999999</c:v>
                </c:pt>
                <c:pt idx="464">
                  <c:v>1302.95</c:v>
                </c:pt>
                <c:pt idx="465">
                  <c:v>1307.25</c:v>
                </c:pt>
                <c:pt idx="466">
                  <c:v>1281.42</c:v>
                </c:pt>
                <c:pt idx="467">
                  <c:v>1287.23</c:v>
                </c:pt>
                <c:pt idx="468">
                  <c:v>1289.43</c:v>
                </c:pt>
                <c:pt idx="469">
                  <c:v>1287.24</c:v>
                </c:pt>
                <c:pt idx="470">
                  <c:v>1266.99</c:v>
                </c:pt>
                <c:pt idx="471">
                  <c:v>1264.03</c:v>
                </c:pt>
                <c:pt idx="472">
                  <c:v>1283.72</c:v>
                </c:pt>
                <c:pt idx="473">
                  <c:v>1261.49</c:v>
                </c:pt>
                <c:pt idx="474">
                  <c:v>1287.6099999999999</c:v>
                </c:pt>
                <c:pt idx="475">
                  <c:v>1285.45</c:v>
                </c:pt>
                <c:pt idx="476">
                  <c:v>1248.29</c:v>
                </c:pt>
                <c:pt idx="477">
                  <c:v>1268.6600000000001</c:v>
                </c:pt>
                <c:pt idx="478">
                  <c:v>1267.32</c:v>
                </c:pt>
                <c:pt idx="479">
                  <c:v>1259.3699999999999</c:v>
                </c:pt>
                <c:pt idx="480">
                  <c:v>1265.08</c:v>
                </c:pt>
                <c:pt idx="481">
                  <c:v>1268.25</c:v>
                </c:pt>
                <c:pt idx="482">
                  <c:v>1248.27</c:v>
                </c:pt>
                <c:pt idx="483">
                  <c:v>1234.72</c:v>
                </c:pt>
                <c:pt idx="484">
                  <c:v>1220.1400000000001</c:v>
                </c:pt>
                <c:pt idx="485">
                  <c:v>1198.4100000000001</c:v>
                </c:pt>
                <c:pt idx="486">
                  <c:v>1179.5899999999999</c:v>
                </c:pt>
                <c:pt idx="487">
                  <c:v>1186.57</c:v>
                </c:pt>
                <c:pt idx="488">
                  <c:v>1195.9000000000001</c:v>
                </c:pt>
                <c:pt idx="489">
                  <c:v>1228.81</c:v>
                </c:pt>
                <c:pt idx="490">
                  <c:v>1215.29</c:v>
                </c:pt>
                <c:pt idx="491">
                  <c:v>1237.9100000000001</c:v>
                </c:pt>
                <c:pt idx="492">
                  <c:v>1241.48</c:v>
                </c:pt>
                <c:pt idx="493">
                  <c:v>1218.02</c:v>
                </c:pt>
                <c:pt idx="494">
                  <c:v>1205.0999999999999</c:v>
                </c:pt>
                <c:pt idx="495">
                  <c:v>1219.71</c:v>
                </c:pt>
                <c:pt idx="496">
                  <c:v>1230.3900000000001</c:v>
                </c:pt>
                <c:pt idx="497">
                  <c:v>1226.42</c:v>
                </c:pt>
                <c:pt idx="498">
                  <c:v>1234.18</c:v>
                </c:pt>
                <c:pt idx="499">
                  <c:v>1233.68</c:v>
                </c:pt>
                <c:pt idx="500">
                  <c:v>1227.92</c:v>
                </c:pt>
                <c:pt idx="501">
                  <c:v>1211.8599999999999</c:v>
                </c:pt>
                <c:pt idx="502">
                  <c:v>1194.44</c:v>
                </c:pt>
                <c:pt idx="503">
                  <c:v>1191.57</c:v>
                </c:pt>
                <c:pt idx="504">
                  <c:v>1216.96</c:v>
                </c:pt>
                <c:pt idx="505">
                  <c:v>1198.1099999999999</c:v>
                </c:pt>
                <c:pt idx="506">
                  <c:v>1196.02</c:v>
                </c:pt>
                <c:pt idx="507">
                  <c:v>1198.78</c:v>
                </c:pt>
                <c:pt idx="508">
                  <c:v>1189.28</c:v>
                </c:pt>
                <c:pt idx="509">
                  <c:v>1154.05</c:v>
                </c:pt>
                <c:pt idx="510">
                  <c:v>1171.3499999999999</c:v>
                </c:pt>
                <c:pt idx="511">
                  <c:v>1156.8499999999999</c:v>
                </c:pt>
                <c:pt idx="512">
                  <c:v>1152.1199999999999</c:v>
                </c:pt>
                <c:pt idx="513">
                  <c:v>1142.6199999999999</c:v>
                </c:pt>
                <c:pt idx="514">
                  <c:v>1181.2</c:v>
                </c:pt>
                <c:pt idx="515">
                  <c:v>1172.92</c:v>
                </c:pt>
                <c:pt idx="516">
                  <c:v>1171.42</c:v>
                </c:pt>
                <c:pt idx="517">
                  <c:v>1189.6500000000001</c:v>
                </c:pt>
                <c:pt idx="518">
                  <c:v>1200.08</c:v>
                </c:pt>
                <c:pt idx="519">
                  <c:v>1222.1199999999999</c:v>
                </c:pt>
                <c:pt idx="520">
                  <c:v>1211.3699999999999</c:v>
                </c:pt>
                <c:pt idx="521">
                  <c:v>1201.5899999999999</c:v>
                </c:pt>
                <c:pt idx="522">
                  <c:v>1205.3</c:v>
                </c:pt>
                <c:pt idx="523">
                  <c:v>1203.03</c:v>
                </c:pt>
                <c:pt idx="524">
                  <c:v>1171.3599999999999</c:v>
                </c:pt>
                <c:pt idx="525">
                  <c:v>1167.8699999999999</c:v>
                </c:pt>
                <c:pt idx="526">
                  <c:v>1184.52</c:v>
                </c:pt>
                <c:pt idx="527">
                  <c:v>1186.19</c:v>
                </c:pt>
                <c:pt idx="528">
                  <c:v>1211.92</c:v>
                </c:pt>
                <c:pt idx="529">
                  <c:v>1210.1300000000001</c:v>
                </c:pt>
                <c:pt idx="530">
                  <c:v>1194.2</c:v>
                </c:pt>
                <c:pt idx="531">
                  <c:v>1188</c:v>
                </c:pt>
                <c:pt idx="532">
                  <c:v>1191.17</c:v>
                </c:pt>
                <c:pt idx="533">
                  <c:v>1182.6500000000001</c:v>
                </c:pt>
                <c:pt idx="534">
                  <c:v>1170.3399999999999</c:v>
                </c:pt>
                <c:pt idx="535">
                  <c:v>1184.17</c:v>
                </c:pt>
                <c:pt idx="536">
                  <c:v>1166.17</c:v>
                </c:pt>
                <c:pt idx="537">
                  <c:v>1130.2</c:v>
                </c:pt>
                <c:pt idx="538">
                  <c:v>1095.74</c:v>
                </c:pt>
                <c:pt idx="539">
                  <c:v>1108.2</c:v>
                </c:pt>
                <c:pt idx="540">
                  <c:v>1122.1400000000001</c:v>
                </c:pt>
                <c:pt idx="541">
                  <c:v>1131.5</c:v>
                </c:pt>
                <c:pt idx="542">
                  <c:v>1110.1099999999999</c:v>
                </c:pt>
                <c:pt idx="543">
                  <c:v>1128.55</c:v>
                </c:pt>
                <c:pt idx="544">
                  <c:v>1123.92</c:v>
                </c:pt>
                <c:pt idx="545">
                  <c:v>1113.6300000000001</c:v>
                </c:pt>
                <c:pt idx="546">
                  <c:v>1107.77</c:v>
                </c:pt>
                <c:pt idx="547">
                  <c:v>1098.3499999999999</c:v>
                </c:pt>
                <c:pt idx="548">
                  <c:v>1064.8</c:v>
                </c:pt>
                <c:pt idx="549">
                  <c:v>1063.97</c:v>
                </c:pt>
                <c:pt idx="550">
                  <c:v>1101.72</c:v>
                </c:pt>
                <c:pt idx="551">
                  <c:v>1086.2</c:v>
                </c:pt>
                <c:pt idx="552">
                  <c:v>1101.3900000000001</c:v>
                </c:pt>
                <c:pt idx="553">
                  <c:v>1112.81</c:v>
                </c:pt>
                <c:pt idx="554">
                  <c:v>1125.3800000000001</c:v>
                </c:pt>
                <c:pt idx="555">
                  <c:v>1134.43</c:v>
                </c:pt>
                <c:pt idx="556">
                  <c:v>1135.02</c:v>
                </c:pt>
                <c:pt idx="557">
                  <c:v>1136.47</c:v>
                </c:pt>
                <c:pt idx="558">
                  <c:v>1122.5</c:v>
                </c:pt>
                <c:pt idx="559">
                  <c:v>1120.68</c:v>
                </c:pt>
                <c:pt idx="560">
                  <c:v>1093.56</c:v>
                </c:pt>
                <c:pt idx="561">
                  <c:v>1095.7</c:v>
                </c:pt>
                <c:pt idx="562">
                  <c:v>1098.7</c:v>
                </c:pt>
                <c:pt idx="563">
                  <c:v>1107.3</c:v>
                </c:pt>
                <c:pt idx="564">
                  <c:v>1140.5999999999999</c:v>
                </c:pt>
                <c:pt idx="565">
                  <c:v>1134.6099999999999</c:v>
                </c:pt>
                <c:pt idx="566">
                  <c:v>1139.32</c:v>
                </c:pt>
                <c:pt idx="567">
                  <c:v>1141.81</c:v>
                </c:pt>
                <c:pt idx="568">
                  <c:v>1108.06</c:v>
                </c:pt>
                <c:pt idx="569">
                  <c:v>1109.78</c:v>
                </c:pt>
                <c:pt idx="570">
                  <c:v>1120.57</c:v>
                </c:pt>
                <c:pt idx="571">
                  <c:v>1156.8599999999999</c:v>
                </c:pt>
                <c:pt idx="572">
                  <c:v>1144.94</c:v>
                </c:pt>
                <c:pt idx="573">
                  <c:v>1144.1099999999999</c:v>
                </c:pt>
                <c:pt idx="574">
                  <c:v>1145.81</c:v>
                </c:pt>
                <c:pt idx="575">
                  <c:v>1142.76</c:v>
                </c:pt>
                <c:pt idx="576">
                  <c:v>1131.1300000000001</c:v>
                </c:pt>
                <c:pt idx="577">
                  <c:v>1141.55</c:v>
                </c:pt>
                <c:pt idx="578">
                  <c:v>1139.83</c:v>
                </c:pt>
                <c:pt idx="579">
                  <c:v>1121.8599999999999</c:v>
                </c:pt>
                <c:pt idx="580">
                  <c:v>1108.48</c:v>
                </c:pt>
                <c:pt idx="581">
                  <c:v>1095.8900000000001</c:v>
                </c:pt>
                <c:pt idx="582">
                  <c:v>1088.6600000000001</c:v>
                </c:pt>
                <c:pt idx="583">
                  <c:v>1074.1400000000001</c:v>
                </c:pt>
                <c:pt idx="584">
                  <c:v>1061.5</c:v>
                </c:pt>
                <c:pt idx="585">
                  <c:v>1058.2</c:v>
                </c:pt>
                <c:pt idx="586">
                  <c:v>1035.28</c:v>
                </c:pt>
                <c:pt idx="587">
                  <c:v>1050.3499999999999</c:v>
                </c:pt>
                <c:pt idx="588">
                  <c:v>1053.21</c:v>
                </c:pt>
                <c:pt idx="589">
                  <c:v>1050.71</c:v>
                </c:pt>
                <c:pt idx="590">
                  <c:v>1028.9100000000001</c:v>
                </c:pt>
                <c:pt idx="591">
                  <c:v>1039.32</c:v>
                </c:pt>
                <c:pt idx="592">
                  <c:v>1038.06</c:v>
                </c:pt>
                <c:pt idx="593">
                  <c:v>1029.8499999999999</c:v>
                </c:pt>
                <c:pt idx="594">
                  <c:v>996.85</c:v>
                </c:pt>
                <c:pt idx="595">
                  <c:v>1036.3</c:v>
                </c:pt>
                <c:pt idx="596">
                  <c:v>1018.63</c:v>
                </c:pt>
                <c:pt idx="597">
                  <c:v>1021.39</c:v>
                </c:pt>
                <c:pt idx="598">
                  <c:v>1008.01</c:v>
                </c:pt>
                <c:pt idx="599">
                  <c:v>993.06</c:v>
                </c:pt>
                <c:pt idx="600">
                  <c:v>990.67</c:v>
                </c:pt>
                <c:pt idx="601">
                  <c:v>977.59</c:v>
                </c:pt>
                <c:pt idx="602">
                  <c:v>980.15</c:v>
                </c:pt>
                <c:pt idx="603">
                  <c:v>998.68</c:v>
                </c:pt>
                <c:pt idx="604">
                  <c:v>993.32</c:v>
                </c:pt>
                <c:pt idx="605">
                  <c:v>998.14</c:v>
                </c:pt>
                <c:pt idx="606">
                  <c:v>985.7</c:v>
                </c:pt>
                <c:pt idx="607">
                  <c:v>976.22</c:v>
                </c:pt>
                <c:pt idx="608">
                  <c:v>995.69</c:v>
                </c:pt>
                <c:pt idx="609">
                  <c:v>988.61</c:v>
                </c:pt>
                <c:pt idx="610">
                  <c:v>987.76</c:v>
                </c:pt>
                <c:pt idx="611">
                  <c:v>963.59</c:v>
                </c:pt>
                <c:pt idx="612">
                  <c:v>933.22</c:v>
                </c:pt>
                <c:pt idx="613">
                  <c:v>944.3</c:v>
                </c:pt>
                <c:pt idx="614">
                  <c:v>933.41</c:v>
                </c:pt>
                <c:pt idx="615">
                  <c:v>930.08</c:v>
                </c:pt>
                <c:pt idx="616">
                  <c:v>898.81</c:v>
                </c:pt>
                <c:pt idx="617">
                  <c:v>893.58</c:v>
                </c:pt>
                <c:pt idx="618">
                  <c:v>868.3</c:v>
                </c:pt>
                <c:pt idx="619">
                  <c:v>878.85</c:v>
                </c:pt>
                <c:pt idx="620">
                  <c:v>863.5</c:v>
                </c:pt>
                <c:pt idx="621">
                  <c:v>895.79</c:v>
                </c:pt>
                <c:pt idx="622">
                  <c:v>833.27</c:v>
                </c:pt>
                <c:pt idx="623">
                  <c:v>828.89</c:v>
                </c:pt>
                <c:pt idx="624">
                  <c:v>841.15</c:v>
                </c:pt>
                <c:pt idx="625">
                  <c:v>848.17</c:v>
                </c:pt>
                <c:pt idx="626">
                  <c:v>834.89</c:v>
                </c:pt>
                <c:pt idx="627">
                  <c:v>829.69</c:v>
                </c:pt>
                <c:pt idx="628">
                  <c:v>855.7</c:v>
                </c:pt>
                <c:pt idx="629">
                  <c:v>861.4</c:v>
                </c:pt>
                <c:pt idx="630">
                  <c:v>901.78</c:v>
                </c:pt>
                <c:pt idx="631">
                  <c:v>927.57</c:v>
                </c:pt>
                <c:pt idx="632">
                  <c:v>908.59</c:v>
                </c:pt>
                <c:pt idx="633">
                  <c:v>875.4</c:v>
                </c:pt>
                <c:pt idx="634">
                  <c:v>895.76</c:v>
                </c:pt>
                <c:pt idx="635">
                  <c:v>889.48</c:v>
                </c:pt>
                <c:pt idx="636">
                  <c:v>912.23</c:v>
                </c:pt>
                <c:pt idx="637">
                  <c:v>936.31</c:v>
                </c:pt>
                <c:pt idx="638">
                  <c:v>930.55</c:v>
                </c:pt>
                <c:pt idx="639">
                  <c:v>909.83</c:v>
                </c:pt>
                <c:pt idx="640">
                  <c:v>894.74</c:v>
                </c:pt>
                <c:pt idx="641">
                  <c:v>900.96</c:v>
                </c:pt>
                <c:pt idx="642">
                  <c:v>897.65</c:v>
                </c:pt>
                <c:pt idx="643">
                  <c:v>884.39</c:v>
                </c:pt>
                <c:pt idx="644">
                  <c:v>835.32</c:v>
                </c:pt>
                <c:pt idx="645">
                  <c:v>800.58</c:v>
                </c:pt>
                <c:pt idx="646">
                  <c:v>827.37</c:v>
                </c:pt>
                <c:pt idx="647">
                  <c:v>845.39</c:v>
                </c:pt>
                <c:pt idx="648">
                  <c:v>889.81</c:v>
                </c:pt>
                <c:pt idx="649">
                  <c:v>893.92</c:v>
                </c:pt>
                <c:pt idx="650">
                  <c:v>916.07</c:v>
                </c:pt>
                <c:pt idx="651">
                  <c:v>940.86</c:v>
                </c:pt>
                <c:pt idx="652">
                  <c:v>928.77</c:v>
                </c:pt>
                <c:pt idx="653">
                  <c:v>908.64</c:v>
                </c:pt>
                <c:pt idx="654">
                  <c:v>864.24</c:v>
                </c:pt>
                <c:pt idx="655">
                  <c:v>852.84</c:v>
                </c:pt>
                <c:pt idx="656">
                  <c:v>847.75</c:v>
                </c:pt>
                <c:pt idx="657">
                  <c:v>921.39</c:v>
                </c:pt>
                <c:pt idx="658">
                  <c:v>989.03</c:v>
                </c:pt>
                <c:pt idx="659">
                  <c:v>989.82</c:v>
                </c:pt>
                <c:pt idx="660">
                  <c:v>989.14</c:v>
                </c:pt>
                <c:pt idx="661">
                  <c:v>1007.27</c:v>
                </c:pt>
                <c:pt idx="662">
                  <c:v>1027.53</c:v>
                </c:pt>
                <c:pt idx="663">
                  <c:v>1067.1400000000001</c:v>
                </c:pt>
                <c:pt idx="664">
                  <c:v>1083.82</c:v>
                </c:pt>
                <c:pt idx="665">
                  <c:v>1106.5899999999999</c:v>
                </c:pt>
                <c:pt idx="666">
                  <c:v>1054.99</c:v>
                </c:pt>
                <c:pt idx="667">
                  <c:v>1073.43</c:v>
                </c:pt>
                <c:pt idx="668">
                  <c:v>1076.32</c:v>
                </c:pt>
                <c:pt idx="669">
                  <c:v>1125.17</c:v>
                </c:pt>
                <c:pt idx="670">
                  <c:v>1111.01</c:v>
                </c:pt>
                <c:pt idx="671">
                  <c:v>1122.73</c:v>
                </c:pt>
                <c:pt idx="672">
                  <c:v>1147.3900000000001</c:v>
                </c:pt>
                <c:pt idx="673">
                  <c:v>1148.7</c:v>
                </c:pt>
                <c:pt idx="674">
                  <c:v>1166.1600000000001</c:v>
                </c:pt>
                <c:pt idx="675">
                  <c:v>1164.31</c:v>
                </c:pt>
                <c:pt idx="676">
                  <c:v>1131.78</c:v>
                </c:pt>
                <c:pt idx="677">
                  <c:v>1089.8399999999999</c:v>
                </c:pt>
                <c:pt idx="678">
                  <c:v>1104.18</c:v>
                </c:pt>
                <c:pt idx="679">
                  <c:v>1096.22</c:v>
                </c:pt>
                <c:pt idx="680">
                  <c:v>1122.2</c:v>
                </c:pt>
                <c:pt idx="681">
                  <c:v>1133.28</c:v>
                </c:pt>
                <c:pt idx="682">
                  <c:v>1127.58</c:v>
                </c:pt>
                <c:pt idx="683">
                  <c:v>1145.5999999999999</c:v>
                </c:pt>
                <c:pt idx="684">
                  <c:v>1172.51</c:v>
                </c:pt>
                <c:pt idx="685">
                  <c:v>1161.02</c:v>
                </c:pt>
                <c:pt idx="686">
                  <c:v>1144.8900000000001</c:v>
                </c:pt>
                <c:pt idx="687">
                  <c:v>1123.0899999999999</c:v>
                </c:pt>
                <c:pt idx="688">
                  <c:v>1158.31</c:v>
                </c:pt>
                <c:pt idx="689">
                  <c:v>1139.45</c:v>
                </c:pt>
                <c:pt idx="690">
                  <c:v>1150.3399999999999</c:v>
                </c:pt>
                <c:pt idx="691">
                  <c:v>1138.6500000000001</c:v>
                </c:pt>
                <c:pt idx="692">
                  <c:v>1120.31</c:v>
                </c:pt>
                <c:pt idx="693">
                  <c:v>1087.2</c:v>
                </c:pt>
                <c:pt idx="694">
                  <c:v>1104.6099999999999</c:v>
                </c:pt>
                <c:pt idx="695">
                  <c:v>1073.48</c:v>
                </c:pt>
                <c:pt idx="696">
                  <c:v>1091.6500000000001</c:v>
                </c:pt>
                <c:pt idx="697">
                  <c:v>1071.3800000000001</c:v>
                </c:pt>
                <c:pt idx="698">
                  <c:v>1040.94</c:v>
                </c:pt>
                <c:pt idx="699">
                  <c:v>965.8</c:v>
                </c:pt>
                <c:pt idx="700">
                  <c:v>1085.78</c:v>
                </c:pt>
                <c:pt idx="701">
                  <c:v>1133.58</c:v>
                </c:pt>
                <c:pt idx="702">
                  <c:v>1184.93</c:v>
                </c:pt>
                <c:pt idx="703">
                  <c:v>1161.97</c:v>
                </c:pt>
                <c:pt idx="704">
                  <c:v>1190.1600000000001</c:v>
                </c:pt>
                <c:pt idx="705">
                  <c:v>1214.3499999999999</c:v>
                </c:pt>
                <c:pt idx="706">
                  <c:v>1205.82</c:v>
                </c:pt>
                <c:pt idx="707">
                  <c:v>1210.8499999999999</c:v>
                </c:pt>
                <c:pt idx="708">
                  <c:v>1215.68</c:v>
                </c:pt>
                <c:pt idx="709">
                  <c:v>1190.5899999999999</c:v>
                </c:pt>
                <c:pt idx="710">
                  <c:v>1224.3800000000001</c:v>
                </c:pt>
                <c:pt idx="711">
                  <c:v>1225.3499999999999</c:v>
                </c:pt>
                <c:pt idx="712">
                  <c:v>1214.3599999999999</c:v>
                </c:pt>
                <c:pt idx="713">
                  <c:v>1264.96</c:v>
                </c:pt>
                <c:pt idx="714">
                  <c:v>1260.67</c:v>
                </c:pt>
                <c:pt idx="715">
                  <c:v>1277.8900000000001</c:v>
                </c:pt>
                <c:pt idx="716">
                  <c:v>1291.96</c:v>
                </c:pt>
                <c:pt idx="717">
                  <c:v>1245.67</c:v>
                </c:pt>
                <c:pt idx="718">
                  <c:v>1266.6099999999999</c:v>
                </c:pt>
                <c:pt idx="719">
                  <c:v>1253.05</c:v>
                </c:pt>
                <c:pt idx="720">
                  <c:v>1242.98</c:v>
                </c:pt>
                <c:pt idx="721">
                  <c:v>1183.5</c:v>
                </c:pt>
                <c:pt idx="722">
                  <c:v>1128.43</c:v>
                </c:pt>
                <c:pt idx="723">
                  <c:v>1160.33</c:v>
                </c:pt>
                <c:pt idx="724">
                  <c:v>1139.83</c:v>
                </c:pt>
                <c:pt idx="725">
                  <c:v>1150.53</c:v>
                </c:pt>
                <c:pt idx="726">
                  <c:v>1233.42</c:v>
                </c:pt>
                <c:pt idx="727">
                  <c:v>1234.18</c:v>
                </c:pt>
                <c:pt idx="728">
                  <c:v>1245.8599999999999</c:v>
                </c:pt>
                <c:pt idx="729">
                  <c:v>1301.53</c:v>
                </c:pt>
                <c:pt idx="730">
                  <c:v>1314.76</c:v>
                </c:pt>
                <c:pt idx="731">
                  <c:v>1349.47</c:v>
                </c:pt>
                <c:pt idx="732">
                  <c:v>1354.95</c:v>
                </c:pt>
                <c:pt idx="733">
                  <c:v>1342.54</c:v>
                </c:pt>
                <c:pt idx="734">
                  <c:v>1318.55</c:v>
                </c:pt>
                <c:pt idx="735">
                  <c:v>1298.3499999999999</c:v>
                </c:pt>
                <c:pt idx="736">
                  <c:v>1320.28</c:v>
                </c:pt>
                <c:pt idx="737">
                  <c:v>1305.95</c:v>
                </c:pt>
                <c:pt idx="738">
                  <c:v>1312.15</c:v>
                </c:pt>
                <c:pt idx="739">
                  <c:v>1369.89</c:v>
                </c:pt>
                <c:pt idx="740">
                  <c:v>1315.23</c:v>
                </c:pt>
                <c:pt idx="741">
                  <c:v>1341.77</c:v>
                </c:pt>
                <c:pt idx="742">
                  <c:v>1367.72</c:v>
                </c:pt>
                <c:pt idx="743">
                  <c:v>1365.98</c:v>
                </c:pt>
                <c:pt idx="744">
                  <c:v>1426.69</c:v>
                </c:pt>
                <c:pt idx="745">
                  <c:v>1379.58</c:v>
                </c:pt>
                <c:pt idx="746">
                  <c:v>1396.93</c:v>
                </c:pt>
                <c:pt idx="747">
                  <c:v>1374.17</c:v>
                </c:pt>
                <c:pt idx="748">
                  <c:v>1408.99</c:v>
                </c:pt>
                <c:pt idx="749">
                  <c:v>1436.51</c:v>
                </c:pt>
                <c:pt idx="750">
                  <c:v>1448.72</c:v>
                </c:pt>
                <c:pt idx="751">
                  <c:v>1465.81</c:v>
                </c:pt>
                <c:pt idx="752">
                  <c:v>1494.5</c:v>
                </c:pt>
                <c:pt idx="753">
                  <c:v>1520.77</c:v>
                </c:pt>
                <c:pt idx="754">
                  <c:v>1506.45</c:v>
                </c:pt>
                <c:pt idx="755">
                  <c:v>1491.72</c:v>
                </c:pt>
                <c:pt idx="756">
                  <c:v>1471.84</c:v>
                </c:pt>
                <c:pt idx="757">
                  <c:v>1462.93</c:v>
                </c:pt>
                <c:pt idx="758">
                  <c:v>1419.89</c:v>
                </c:pt>
                <c:pt idx="759">
                  <c:v>1480.19</c:v>
                </c:pt>
                <c:pt idx="760">
                  <c:v>1509.98</c:v>
                </c:pt>
                <c:pt idx="761">
                  <c:v>1478.9</c:v>
                </c:pt>
                <c:pt idx="762">
                  <c:v>1454.6</c:v>
                </c:pt>
                <c:pt idx="763">
                  <c:v>1441.48</c:v>
                </c:pt>
                <c:pt idx="764">
                  <c:v>1464.46</c:v>
                </c:pt>
                <c:pt idx="765">
                  <c:v>1456.95</c:v>
                </c:pt>
                <c:pt idx="766">
                  <c:v>1477.26</c:v>
                </c:pt>
                <c:pt idx="767">
                  <c:v>1378.02</c:v>
                </c:pt>
                <c:pt idx="768">
                  <c:v>1406.95</c:v>
                </c:pt>
                <c:pt idx="769">
                  <c:v>1420.96</c:v>
                </c:pt>
                <c:pt idx="770">
                  <c:v>1432.63</c:v>
                </c:pt>
                <c:pt idx="771">
                  <c:v>1452.43</c:v>
                </c:pt>
                <c:pt idx="772">
                  <c:v>1434.54</c:v>
                </c:pt>
                <c:pt idx="773">
                  <c:v>1356.56</c:v>
                </c:pt>
                <c:pt idx="774">
                  <c:v>1516.35</c:v>
                </c:pt>
                <c:pt idx="775">
                  <c:v>1498.58</c:v>
                </c:pt>
                <c:pt idx="776">
                  <c:v>1527.46</c:v>
                </c:pt>
                <c:pt idx="777">
                  <c:v>1464.47</c:v>
                </c:pt>
                <c:pt idx="778">
                  <c:v>1395.07</c:v>
                </c:pt>
                <c:pt idx="779">
                  <c:v>1409.17</c:v>
                </c:pt>
                <c:pt idx="780">
                  <c:v>1333.36</c:v>
                </c:pt>
                <c:pt idx="781">
                  <c:v>1346.09</c:v>
                </c:pt>
                <c:pt idx="782">
                  <c:v>1387.12</c:v>
                </c:pt>
                <c:pt idx="783">
                  <c:v>1424.37</c:v>
                </c:pt>
                <c:pt idx="784">
                  <c:v>1360.16</c:v>
                </c:pt>
                <c:pt idx="785">
                  <c:v>1441.36</c:v>
                </c:pt>
                <c:pt idx="786">
                  <c:v>1465.15</c:v>
                </c:pt>
                <c:pt idx="787">
                  <c:v>1441.47</c:v>
                </c:pt>
                <c:pt idx="788">
                  <c:v>1469.25</c:v>
                </c:pt>
                <c:pt idx="789">
                  <c:v>1458.34</c:v>
                </c:pt>
                <c:pt idx="790">
                  <c:v>1421.03</c:v>
                </c:pt>
                <c:pt idx="791">
                  <c:v>1417.04</c:v>
                </c:pt>
                <c:pt idx="792">
                  <c:v>1433.3</c:v>
                </c:pt>
                <c:pt idx="793">
                  <c:v>1416.62</c:v>
                </c:pt>
                <c:pt idx="794">
                  <c:v>1422</c:v>
                </c:pt>
                <c:pt idx="795">
                  <c:v>1396.06</c:v>
                </c:pt>
                <c:pt idx="796">
                  <c:v>1370.23</c:v>
                </c:pt>
                <c:pt idx="797">
                  <c:v>1362.93</c:v>
                </c:pt>
                <c:pt idx="798">
                  <c:v>1301.6500000000001</c:v>
                </c:pt>
                <c:pt idx="799">
                  <c:v>1247.4100000000001</c:v>
                </c:pt>
                <c:pt idx="800">
                  <c:v>1336.02</c:v>
                </c:pt>
                <c:pt idx="801">
                  <c:v>1282.81</c:v>
                </c:pt>
                <c:pt idx="802">
                  <c:v>1277.3599999999999</c:v>
                </c:pt>
                <c:pt idx="803">
                  <c:v>1335.42</c:v>
                </c:pt>
                <c:pt idx="804">
                  <c:v>1351.66</c:v>
                </c:pt>
                <c:pt idx="805">
                  <c:v>1357.24</c:v>
                </c:pt>
                <c:pt idx="806">
                  <c:v>1348.27</c:v>
                </c:pt>
                <c:pt idx="807">
                  <c:v>1336.61</c:v>
                </c:pt>
                <c:pt idx="808">
                  <c:v>1327.68</c:v>
                </c:pt>
                <c:pt idx="809">
                  <c:v>1300.29</c:v>
                </c:pt>
                <c:pt idx="810">
                  <c:v>1328.72</c:v>
                </c:pt>
                <c:pt idx="811">
                  <c:v>1356.94</c:v>
                </c:pt>
                <c:pt idx="812">
                  <c:v>1418.78</c:v>
                </c:pt>
                <c:pt idx="813">
                  <c:v>1403.28</c:v>
                </c:pt>
                <c:pt idx="814">
                  <c:v>1391.22</c:v>
                </c:pt>
                <c:pt idx="815">
                  <c:v>1315.31</c:v>
                </c:pt>
                <c:pt idx="816">
                  <c:v>1342.84</c:v>
                </c:pt>
                <c:pt idx="817">
                  <c:v>1293.6400000000001</c:v>
                </c:pt>
                <c:pt idx="818">
                  <c:v>1327.75</c:v>
                </c:pt>
                <c:pt idx="819">
                  <c:v>1301.8399999999999</c:v>
                </c:pt>
                <c:pt idx="820">
                  <c:v>1330.29</c:v>
                </c:pt>
                <c:pt idx="821">
                  <c:v>1337.8</c:v>
                </c:pt>
                <c:pt idx="822">
                  <c:v>1345</c:v>
                </c:pt>
                <c:pt idx="823">
                  <c:v>1335.18</c:v>
                </c:pt>
                <c:pt idx="824">
                  <c:v>1356.85</c:v>
                </c:pt>
                <c:pt idx="825">
                  <c:v>1319</c:v>
                </c:pt>
                <c:pt idx="826">
                  <c:v>1348.35</c:v>
                </c:pt>
                <c:pt idx="827">
                  <c:v>1293.72</c:v>
                </c:pt>
                <c:pt idx="828">
                  <c:v>1282.8</c:v>
                </c:pt>
                <c:pt idx="829">
                  <c:v>1299.29</c:v>
                </c:pt>
                <c:pt idx="830">
                  <c:v>1294.5899999999999</c:v>
                </c:pt>
                <c:pt idx="831">
                  <c:v>1275.47</c:v>
                </c:pt>
                <c:pt idx="832">
                  <c:v>1238.33</c:v>
                </c:pt>
                <c:pt idx="833">
                  <c:v>1239.22</c:v>
                </c:pt>
                <c:pt idx="834">
                  <c:v>1230.1300000000001</c:v>
                </c:pt>
                <c:pt idx="835">
                  <c:v>1239.4000000000001</c:v>
                </c:pt>
                <c:pt idx="836">
                  <c:v>1279.6400000000001</c:v>
                </c:pt>
                <c:pt idx="837">
                  <c:v>1225.19</c:v>
                </c:pt>
                <c:pt idx="838">
                  <c:v>1243.26</c:v>
                </c:pt>
                <c:pt idx="839">
                  <c:v>1275.0899999999999</c:v>
                </c:pt>
                <c:pt idx="840">
                  <c:v>1229.23</c:v>
                </c:pt>
                <c:pt idx="841">
                  <c:v>1226.27</c:v>
                </c:pt>
                <c:pt idx="842">
                  <c:v>1188.03</c:v>
                </c:pt>
                <c:pt idx="843">
                  <c:v>1166.46</c:v>
                </c:pt>
                <c:pt idx="844">
                  <c:v>1176.74</c:v>
                </c:pt>
                <c:pt idx="845">
                  <c:v>1192.33</c:v>
                </c:pt>
                <c:pt idx="846">
                  <c:v>1163.55</c:v>
                </c:pt>
                <c:pt idx="847">
                  <c:v>1125.72</c:v>
                </c:pt>
                <c:pt idx="848">
                  <c:v>1141.01</c:v>
                </c:pt>
                <c:pt idx="849">
                  <c:v>1098.67</c:v>
                </c:pt>
                <c:pt idx="850">
                  <c:v>1070.67</c:v>
                </c:pt>
                <c:pt idx="851">
                  <c:v>1056.42</c:v>
                </c:pt>
                <c:pt idx="852">
                  <c:v>984.39</c:v>
                </c:pt>
                <c:pt idx="853">
                  <c:v>1002.6</c:v>
                </c:pt>
                <c:pt idx="854">
                  <c:v>1044.75</c:v>
                </c:pt>
                <c:pt idx="855">
                  <c:v>1020.09</c:v>
                </c:pt>
                <c:pt idx="856">
                  <c:v>1009.06</c:v>
                </c:pt>
                <c:pt idx="857">
                  <c:v>973.89</c:v>
                </c:pt>
                <c:pt idx="858">
                  <c:v>1027.1400000000001</c:v>
                </c:pt>
                <c:pt idx="859">
                  <c:v>1081.24</c:v>
                </c:pt>
                <c:pt idx="860">
                  <c:v>1062.75</c:v>
                </c:pt>
                <c:pt idx="861">
                  <c:v>1089.45</c:v>
                </c:pt>
                <c:pt idx="862">
                  <c:v>1120.67</c:v>
                </c:pt>
                <c:pt idx="863">
                  <c:v>1140.8</c:v>
                </c:pt>
                <c:pt idx="864">
                  <c:v>1186.75</c:v>
                </c:pt>
                <c:pt idx="865">
                  <c:v>1164.33</c:v>
                </c:pt>
                <c:pt idx="866">
                  <c:v>1146.42</c:v>
                </c:pt>
                <c:pt idx="867">
                  <c:v>1133.2</c:v>
                </c:pt>
                <c:pt idx="868">
                  <c:v>1100.6500000000001</c:v>
                </c:pt>
                <c:pt idx="869">
                  <c:v>1098.8399999999999</c:v>
                </c:pt>
                <c:pt idx="870">
                  <c:v>1113.8599999999999</c:v>
                </c:pt>
                <c:pt idx="871">
                  <c:v>1090.82</c:v>
                </c:pt>
                <c:pt idx="872">
                  <c:v>1110.47</c:v>
                </c:pt>
                <c:pt idx="873">
                  <c:v>1108.73</c:v>
                </c:pt>
                <c:pt idx="874">
                  <c:v>1108.1400000000001</c:v>
                </c:pt>
                <c:pt idx="875">
                  <c:v>1121</c:v>
                </c:pt>
                <c:pt idx="876">
                  <c:v>1107.9000000000001</c:v>
                </c:pt>
                <c:pt idx="877">
                  <c:v>1122.72</c:v>
                </c:pt>
                <c:pt idx="878">
                  <c:v>1110.67</c:v>
                </c:pt>
                <c:pt idx="879">
                  <c:v>1122.7</c:v>
                </c:pt>
                <c:pt idx="880">
                  <c:v>1095.44</c:v>
                </c:pt>
                <c:pt idx="881">
                  <c:v>1099.1600000000001</c:v>
                </c:pt>
                <c:pt idx="882">
                  <c:v>1068.6099999999999</c:v>
                </c:pt>
                <c:pt idx="883">
                  <c:v>1055.69</c:v>
                </c:pt>
                <c:pt idx="884">
                  <c:v>1049.3399999999999</c:v>
                </c:pt>
                <c:pt idx="885">
                  <c:v>1034.21</c:v>
                </c:pt>
                <c:pt idx="886">
                  <c:v>1020.09</c:v>
                </c:pt>
                <c:pt idx="887">
                  <c:v>1012.46</c:v>
                </c:pt>
                <c:pt idx="888">
                  <c:v>980.28</c:v>
                </c:pt>
                <c:pt idx="889">
                  <c:v>957.59</c:v>
                </c:pt>
                <c:pt idx="890">
                  <c:v>961.51</c:v>
                </c:pt>
                <c:pt idx="891">
                  <c:v>927.69</c:v>
                </c:pt>
                <c:pt idx="892">
                  <c:v>975.04</c:v>
                </c:pt>
                <c:pt idx="893">
                  <c:v>936.46</c:v>
                </c:pt>
                <c:pt idx="894">
                  <c:v>946.78</c:v>
                </c:pt>
                <c:pt idx="895">
                  <c:v>953.39</c:v>
                </c:pt>
                <c:pt idx="896">
                  <c:v>983.79</c:v>
                </c:pt>
                <c:pt idx="897">
                  <c:v>955.4</c:v>
                </c:pt>
                <c:pt idx="898">
                  <c:v>963.09</c:v>
                </c:pt>
                <c:pt idx="899">
                  <c:v>928.35</c:v>
                </c:pt>
                <c:pt idx="900">
                  <c:v>927.51</c:v>
                </c:pt>
                <c:pt idx="901">
                  <c:v>914.62</c:v>
                </c:pt>
                <c:pt idx="902">
                  <c:v>941.64</c:v>
                </c:pt>
                <c:pt idx="903">
                  <c:v>944.16</c:v>
                </c:pt>
                <c:pt idx="904">
                  <c:v>966.98</c:v>
                </c:pt>
                <c:pt idx="905">
                  <c:v>965.03</c:v>
                </c:pt>
                <c:pt idx="906">
                  <c:v>945.22</c:v>
                </c:pt>
                <c:pt idx="907">
                  <c:v>950.51</c:v>
                </c:pt>
                <c:pt idx="908">
                  <c:v>923.91</c:v>
                </c:pt>
                <c:pt idx="909">
                  <c:v>929.05</c:v>
                </c:pt>
                <c:pt idx="910">
                  <c:v>899.47</c:v>
                </c:pt>
                <c:pt idx="911">
                  <c:v>923.54</c:v>
                </c:pt>
                <c:pt idx="912">
                  <c:v>900.81</c:v>
                </c:pt>
                <c:pt idx="913">
                  <c:v>933.54</c:v>
                </c:pt>
                <c:pt idx="914">
                  <c:v>947.14</c:v>
                </c:pt>
                <c:pt idx="915">
                  <c:v>938.79</c:v>
                </c:pt>
                <c:pt idx="916">
                  <c:v>915.3</c:v>
                </c:pt>
                <c:pt idx="917">
                  <c:v>916.68</c:v>
                </c:pt>
                <c:pt idx="918">
                  <c:v>916.92</c:v>
                </c:pt>
                <c:pt idx="919">
                  <c:v>887.3</c:v>
                </c:pt>
                <c:pt idx="920">
                  <c:v>898.7</c:v>
                </c:pt>
                <c:pt idx="921">
                  <c:v>893.27</c:v>
                </c:pt>
                <c:pt idx="922">
                  <c:v>858.01</c:v>
                </c:pt>
                <c:pt idx="923">
                  <c:v>848.28</c:v>
                </c:pt>
                <c:pt idx="924">
                  <c:v>847.03</c:v>
                </c:pt>
                <c:pt idx="925">
                  <c:v>829.75</c:v>
                </c:pt>
                <c:pt idx="926">
                  <c:v>824.78</c:v>
                </c:pt>
                <c:pt idx="927">
                  <c:v>812.97</c:v>
                </c:pt>
                <c:pt idx="928">
                  <c:v>765.37</c:v>
                </c:pt>
                <c:pt idx="929">
                  <c:v>766.34</c:v>
                </c:pt>
                <c:pt idx="930">
                  <c:v>737.65</c:v>
                </c:pt>
                <c:pt idx="931">
                  <c:v>757.9</c:v>
                </c:pt>
                <c:pt idx="932">
                  <c:v>773.88</c:v>
                </c:pt>
                <c:pt idx="933">
                  <c:v>784.1</c:v>
                </c:pt>
                <c:pt idx="934">
                  <c:v>793.17</c:v>
                </c:pt>
                <c:pt idx="935">
                  <c:v>804.97</c:v>
                </c:pt>
                <c:pt idx="936">
                  <c:v>790.82</c:v>
                </c:pt>
                <c:pt idx="937">
                  <c:v>801.77</c:v>
                </c:pt>
                <c:pt idx="938">
                  <c:v>808.48</c:v>
                </c:pt>
                <c:pt idx="939">
                  <c:v>789.56</c:v>
                </c:pt>
                <c:pt idx="940">
                  <c:v>786.16</c:v>
                </c:pt>
                <c:pt idx="941">
                  <c:v>770.52</c:v>
                </c:pt>
                <c:pt idx="942">
                  <c:v>776.17</c:v>
                </c:pt>
                <c:pt idx="943">
                  <c:v>759.5</c:v>
                </c:pt>
                <c:pt idx="944">
                  <c:v>748.03</c:v>
                </c:pt>
                <c:pt idx="945">
                  <c:v>756.79</c:v>
                </c:pt>
                <c:pt idx="946">
                  <c:v>748.87</c:v>
                </c:pt>
                <c:pt idx="947">
                  <c:v>728.64</c:v>
                </c:pt>
                <c:pt idx="948">
                  <c:v>739.6</c:v>
                </c:pt>
                <c:pt idx="949">
                  <c:v>757.02</c:v>
                </c:pt>
                <c:pt idx="950">
                  <c:v>748.73</c:v>
                </c:pt>
                <c:pt idx="951">
                  <c:v>737.62</c:v>
                </c:pt>
                <c:pt idx="952">
                  <c:v>730.82</c:v>
                </c:pt>
                <c:pt idx="953">
                  <c:v>703.77</c:v>
                </c:pt>
                <c:pt idx="954">
                  <c:v>700.92</c:v>
                </c:pt>
                <c:pt idx="955">
                  <c:v>710.82</c:v>
                </c:pt>
                <c:pt idx="956">
                  <c:v>700.66</c:v>
                </c:pt>
                <c:pt idx="957">
                  <c:v>701.46</c:v>
                </c:pt>
                <c:pt idx="958">
                  <c:v>686.19</c:v>
                </c:pt>
                <c:pt idx="959">
                  <c:v>687.03</c:v>
                </c:pt>
                <c:pt idx="960">
                  <c:v>680.54</c:v>
                </c:pt>
                <c:pt idx="961">
                  <c:v>655.68</c:v>
                </c:pt>
                <c:pt idx="962">
                  <c:v>651.99</c:v>
                </c:pt>
                <c:pt idx="963">
                  <c:v>667.03</c:v>
                </c:pt>
                <c:pt idx="964">
                  <c:v>665.21</c:v>
                </c:pt>
                <c:pt idx="965">
                  <c:v>662.1</c:v>
                </c:pt>
                <c:pt idx="966">
                  <c:v>662.49</c:v>
                </c:pt>
                <c:pt idx="967">
                  <c:v>635.9</c:v>
                </c:pt>
                <c:pt idx="968">
                  <c:v>638.73</c:v>
                </c:pt>
                <c:pt idx="969">
                  <c:v>646.19000000000005</c:v>
                </c:pt>
                <c:pt idx="970">
                  <c:v>657.44</c:v>
                </c:pt>
                <c:pt idx="971">
                  <c:v>670.63</c:v>
                </c:pt>
                <c:pt idx="972">
                  <c:v>666.84</c:v>
                </c:pt>
                <c:pt idx="973">
                  <c:v>665.85</c:v>
                </c:pt>
                <c:pt idx="974">
                  <c:v>673.31</c:v>
                </c:pt>
                <c:pt idx="975">
                  <c:v>669.12</c:v>
                </c:pt>
                <c:pt idx="976">
                  <c:v>678.51</c:v>
                </c:pt>
                <c:pt idx="977">
                  <c:v>668.91</c:v>
                </c:pt>
                <c:pt idx="978">
                  <c:v>652.09</c:v>
                </c:pt>
                <c:pt idx="979">
                  <c:v>641.63</c:v>
                </c:pt>
                <c:pt idx="980">
                  <c:v>653.46</c:v>
                </c:pt>
                <c:pt idx="981">
                  <c:v>645.07000000000005</c:v>
                </c:pt>
                <c:pt idx="982">
                  <c:v>636.71</c:v>
                </c:pt>
                <c:pt idx="983">
                  <c:v>655.86</c:v>
                </c:pt>
                <c:pt idx="984">
                  <c:v>645.5</c:v>
                </c:pt>
                <c:pt idx="985">
                  <c:v>650.62</c:v>
                </c:pt>
                <c:pt idx="986">
                  <c:v>641.42999999999995</c:v>
                </c:pt>
                <c:pt idx="987">
                  <c:v>633.5</c:v>
                </c:pt>
                <c:pt idx="988">
                  <c:v>644.37</c:v>
                </c:pt>
                <c:pt idx="989">
                  <c:v>659.08</c:v>
                </c:pt>
                <c:pt idx="990">
                  <c:v>647.98</c:v>
                </c:pt>
                <c:pt idx="991">
                  <c:v>656.37</c:v>
                </c:pt>
                <c:pt idx="992">
                  <c:v>635.84</c:v>
                </c:pt>
                <c:pt idx="993">
                  <c:v>621.62</c:v>
                </c:pt>
                <c:pt idx="994">
                  <c:v>611.83000000000004</c:v>
                </c:pt>
                <c:pt idx="995">
                  <c:v>601.80999999999995</c:v>
                </c:pt>
                <c:pt idx="996">
                  <c:v>616.71</c:v>
                </c:pt>
                <c:pt idx="997">
                  <c:v>615.92999999999995</c:v>
                </c:pt>
                <c:pt idx="998">
                  <c:v>611.95000000000005</c:v>
                </c:pt>
                <c:pt idx="999">
                  <c:v>616.34</c:v>
                </c:pt>
                <c:pt idx="1000">
                  <c:v>617.48</c:v>
                </c:pt>
                <c:pt idx="1001">
                  <c:v>606.98</c:v>
                </c:pt>
                <c:pt idx="1002">
                  <c:v>599.97</c:v>
                </c:pt>
                <c:pt idx="1003">
                  <c:v>600.07000000000005</c:v>
                </c:pt>
                <c:pt idx="1004">
                  <c:v>592.72</c:v>
                </c:pt>
                <c:pt idx="1005">
                  <c:v>590.57000000000005</c:v>
                </c:pt>
                <c:pt idx="1006">
                  <c:v>579.70000000000005</c:v>
                </c:pt>
                <c:pt idx="1007">
                  <c:v>587.46</c:v>
                </c:pt>
                <c:pt idx="1008">
                  <c:v>584.5</c:v>
                </c:pt>
                <c:pt idx="1009">
                  <c:v>582.49</c:v>
                </c:pt>
                <c:pt idx="1010">
                  <c:v>584.41</c:v>
                </c:pt>
                <c:pt idx="1011">
                  <c:v>581.73</c:v>
                </c:pt>
                <c:pt idx="1012">
                  <c:v>583.35</c:v>
                </c:pt>
                <c:pt idx="1013">
                  <c:v>572.67999999999995</c:v>
                </c:pt>
                <c:pt idx="1014">
                  <c:v>563.84</c:v>
                </c:pt>
                <c:pt idx="1015">
                  <c:v>560.1</c:v>
                </c:pt>
                <c:pt idx="1016">
                  <c:v>559.21</c:v>
                </c:pt>
                <c:pt idx="1017">
                  <c:v>555.11</c:v>
                </c:pt>
                <c:pt idx="1018">
                  <c:v>558.94000000000005</c:v>
                </c:pt>
                <c:pt idx="1019">
                  <c:v>562.92999999999995</c:v>
                </c:pt>
                <c:pt idx="1020">
                  <c:v>553.62</c:v>
                </c:pt>
                <c:pt idx="1021">
                  <c:v>559.89</c:v>
                </c:pt>
                <c:pt idx="1022">
                  <c:v>556.37</c:v>
                </c:pt>
                <c:pt idx="1023">
                  <c:v>544.75</c:v>
                </c:pt>
                <c:pt idx="1024">
                  <c:v>549.71</c:v>
                </c:pt>
                <c:pt idx="1025">
                  <c:v>539.83000000000004</c:v>
                </c:pt>
                <c:pt idx="1026">
                  <c:v>527.94000000000005</c:v>
                </c:pt>
                <c:pt idx="1027">
                  <c:v>532.51</c:v>
                </c:pt>
                <c:pt idx="1028">
                  <c:v>523.65</c:v>
                </c:pt>
                <c:pt idx="1029">
                  <c:v>519.19000000000005</c:v>
                </c:pt>
                <c:pt idx="1030">
                  <c:v>525.54999999999995</c:v>
                </c:pt>
                <c:pt idx="1031">
                  <c:v>520.12</c:v>
                </c:pt>
                <c:pt idx="1032">
                  <c:v>514.71</c:v>
                </c:pt>
                <c:pt idx="1033">
                  <c:v>508.49</c:v>
                </c:pt>
                <c:pt idx="1034">
                  <c:v>509.23</c:v>
                </c:pt>
                <c:pt idx="1035">
                  <c:v>506.42</c:v>
                </c:pt>
                <c:pt idx="1036">
                  <c:v>500.71</c:v>
                </c:pt>
              </c:numCache>
            </c:numRef>
          </c:val>
          <c:smooth val="0"/>
        </c:ser>
        <c:dLbls>
          <c:showLegendKey val="0"/>
          <c:showVal val="0"/>
          <c:showCatName val="0"/>
          <c:showSerName val="0"/>
          <c:showPercent val="0"/>
          <c:showBubbleSize val="0"/>
        </c:dLbls>
        <c:marker val="1"/>
        <c:smooth val="0"/>
        <c:axId val="36525568"/>
        <c:axId val="36527104"/>
      </c:lineChart>
      <c:dateAx>
        <c:axId val="36525568"/>
        <c:scaling>
          <c:orientation val="minMax"/>
        </c:scaling>
        <c:delete val="0"/>
        <c:axPos val="b"/>
        <c:majorGridlines/>
        <c:numFmt formatCode="m/d/yyyy" sourceLinked="1"/>
        <c:majorTickMark val="out"/>
        <c:minorTickMark val="none"/>
        <c:tickLblPos val="nextTo"/>
        <c:txPr>
          <a:bodyPr/>
          <a:lstStyle/>
          <a:p>
            <a:pPr>
              <a:defRPr>
                <a:latin typeface="Georgia" panose="02040502050405020303" pitchFamily="18" charset="0"/>
              </a:defRPr>
            </a:pPr>
            <a:endParaRPr lang="en-US"/>
          </a:p>
        </c:txPr>
        <c:crossAx val="36527104"/>
        <c:crosses val="autoZero"/>
        <c:auto val="1"/>
        <c:lblOffset val="100"/>
        <c:baseTimeUnit val="days"/>
      </c:dateAx>
      <c:valAx>
        <c:axId val="36527104"/>
        <c:scaling>
          <c:orientation val="minMax"/>
        </c:scaling>
        <c:delete val="0"/>
        <c:axPos val="l"/>
        <c:majorGridlines>
          <c:spPr>
            <a:ln>
              <a:noFill/>
            </a:ln>
          </c:spPr>
        </c:majorGridlines>
        <c:numFmt formatCode="#,##0" sourceLinked="0"/>
        <c:majorTickMark val="out"/>
        <c:minorTickMark val="none"/>
        <c:tickLblPos val="nextTo"/>
        <c:txPr>
          <a:bodyPr/>
          <a:lstStyle/>
          <a:p>
            <a:pPr>
              <a:defRPr>
                <a:latin typeface="Georgia" panose="02040502050405020303" pitchFamily="18" charset="0"/>
              </a:defRPr>
            </a:pPr>
            <a:endParaRPr lang="en-US"/>
          </a:p>
        </c:txPr>
        <c:crossAx val="36525568"/>
        <c:crosses val="autoZero"/>
        <c:crossBetween val="between"/>
      </c:valAx>
      <c:spPr>
        <a:solidFill>
          <a:schemeClr val="tx2">
            <a:lumMod val="50000"/>
          </a:schemeClr>
        </a:solidFill>
      </c:spPr>
    </c:plotArea>
    <c:plotVisOnly val="1"/>
    <c:dispBlanksAs val="gap"/>
    <c:showDLblsOverMax val="0"/>
  </c:chart>
  <c:spPr>
    <a:solidFill>
      <a:schemeClr val="bg1">
        <a:lumMod val="85000"/>
      </a:schemeClr>
    </a:solidFill>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0.06152</cdr:x>
      <cdr:y>0.33767</cdr:y>
    </cdr:from>
    <cdr:to>
      <cdr:x>0.96517</cdr:x>
      <cdr:y>0.59081</cdr:y>
    </cdr:to>
    <cdr:cxnSp macro="">
      <cdr:nvCxnSpPr>
        <cdr:cNvPr id="7" name="Straight Connector 6"/>
        <cdr:cNvCxnSpPr/>
      </cdr:nvCxnSpPr>
      <cdr:spPr>
        <a:xfrm xmlns:a="http://schemas.openxmlformats.org/drawingml/2006/main" flipH="1">
          <a:off x="527051" y="1443335"/>
          <a:ext cx="7742236" cy="1082023"/>
        </a:xfrm>
        <a:prstGeom xmlns:a="http://schemas.openxmlformats.org/drawingml/2006/main" prst="line">
          <a:avLst/>
        </a:prstGeom>
        <a:ln xmlns:a="http://schemas.openxmlformats.org/drawingml/2006/main" w="25400">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0.06244</cdr:x>
      <cdr:y>0.40898</cdr:y>
    </cdr:from>
    <cdr:to>
      <cdr:x>0.96424</cdr:x>
      <cdr:y>0.65471</cdr:y>
    </cdr:to>
    <cdr:cxnSp macro="">
      <cdr:nvCxnSpPr>
        <cdr:cNvPr id="8" name="Straight Connector 7"/>
        <cdr:cNvCxnSpPr/>
      </cdr:nvCxnSpPr>
      <cdr:spPr>
        <a:xfrm xmlns:a="http://schemas.openxmlformats.org/drawingml/2006/main" flipH="1">
          <a:off x="534976" y="1748135"/>
          <a:ext cx="7726386" cy="1050349"/>
        </a:xfrm>
        <a:prstGeom xmlns:a="http://schemas.openxmlformats.org/drawingml/2006/main" prst="line">
          <a:avLst/>
        </a:prstGeom>
        <a:ln xmlns:a="http://schemas.openxmlformats.org/drawingml/2006/main" w="25400">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D96FF418-E4A7-4F17-9377-43E85F28D73F}" type="datetimeFigureOut">
              <a:rPr lang="en-US" smtClean="0"/>
              <a:t>2/28/2015</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5387CADE-BA7F-481A-962F-8C9C00352CA5}" type="slidenum">
              <a:rPr lang="en-US" smtClean="0"/>
              <a:t>‹#›</a:t>
            </a:fld>
            <a:endParaRPr lang="en-US"/>
          </a:p>
        </p:txBody>
      </p:sp>
    </p:spTree>
    <p:extLst>
      <p:ext uri="{BB962C8B-B14F-4D97-AF65-F5344CB8AC3E}">
        <p14:creationId xmlns:p14="http://schemas.microsoft.com/office/powerpoint/2010/main" val="2121465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pPr/>
              <a:t>2/28/2015</a:t>
            </a:fld>
            <a:endParaRPr lang="en-US" dirty="0"/>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pPr/>
              <a:t>‹#›</a:t>
            </a:fld>
            <a:endParaRPr lang="en-US"/>
          </a:p>
        </p:txBody>
      </p:sp>
    </p:spTree>
    <p:extLst>
      <p:ext uri="{BB962C8B-B14F-4D97-AF65-F5344CB8AC3E}">
        <p14:creationId xmlns:p14="http://schemas.microsoft.com/office/powerpoint/2010/main" val="311728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302568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3389136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5230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780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1331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8647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408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6501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107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577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C6D103-0035-45AC-AD44-961F161DD7A1}"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2224156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97881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654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25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2535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792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7440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52841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8765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6586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74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pPr/>
              <a:t>2/28/2015</a:t>
            </a:fld>
            <a:endParaRPr lang="en-US"/>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pPr/>
              <a:t>‹#›</a:t>
            </a:fld>
            <a:endParaRPr lang="en-US"/>
          </a:p>
        </p:txBody>
      </p:sp>
    </p:spTree>
    <p:extLst>
      <p:ext uri="{BB962C8B-B14F-4D97-AF65-F5344CB8AC3E}">
        <p14:creationId xmlns:p14="http://schemas.microsoft.com/office/powerpoint/2010/main" val="3494778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6386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095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48713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960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5944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7502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06098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8236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16712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73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6D103-0035-45AC-AD44-961F161DD7A1}"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17665149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2209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5746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19958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7536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8163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09111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3208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73599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4639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954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6D103-0035-45AC-AD44-961F161DD7A1}" type="datetimeFigureOut">
              <a:rPr lang="en-US" smtClean="0"/>
              <a:t>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19157922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40776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7401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5295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7726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1557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440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6D103-0035-45AC-AD44-961F161DD7A1}"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109859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6D103-0035-45AC-AD44-961F161DD7A1}"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229401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154826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D103-0035-45AC-AD44-961F161DD7A1}"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B6EB9-2FF2-4B2E-B82A-D42E691F20E9}" type="slidenum">
              <a:rPr lang="en-US" smtClean="0"/>
              <a:t>‹#›</a:t>
            </a:fld>
            <a:endParaRPr lang="en-US"/>
          </a:p>
        </p:txBody>
      </p:sp>
    </p:spTree>
    <p:extLst>
      <p:ext uri="{BB962C8B-B14F-4D97-AF65-F5344CB8AC3E}">
        <p14:creationId xmlns:p14="http://schemas.microsoft.com/office/powerpoint/2010/main" val="50211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fld id="{C5C6D103-0035-45AC-AD44-961F161DD7A1}" type="datetimeFigureOut">
              <a:rPr lang="en-US" smtClean="0"/>
              <a:pPr/>
              <a:t>2/28/2015</a:t>
            </a:fld>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B68B6EB9-2FF2-4B2E-B82A-D42E691F20E9}" type="slidenum">
              <a:rPr lang="en-US" smtClean="0"/>
              <a:pPr/>
              <a:t>‹#›</a:t>
            </a:fld>
            <a:endParaRPr lang="en-US"/>
          </a:p>
        </p:txBody>
      </p:sp>
      <p:sp>
        <p:nvSpPr>
          <p:cNvPr id="7" name="Rectangle 6"/>
          <p:cNvSpPr/>
          <p:nvPr userDrawn="1"/>
        </p:nvSpPr>
        <p:spPr>
          <a:xfrm>
            <a:off x="0" y="0"/>
            <a:ext cx="9144000" cy="152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eorgia" panose="02040502050405020303" pitchFamily="18" charset="0"/>
            </a:endParaRPr>
          </a:p>
        </p:txBody>
      </p:sp>
      <p:sp>
        <p:nvSpPr>
          <p:cNvPr id="8" name="Rectangle 7"/>
          <p:cNvSpPr/>
          <p:nvPr userDrawn="1"/>
        </p:nvSpPr>
        <p:spPr>
          <a:xfrm>
            <a:off x="0" y="1143000"/>
            <a:ext cx="9144000" cy="15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eorgia" panose="02040502050405020303" pitchFamily="18" charset="0"/>
            </a:endParaRPr>
          </a:p>
        </p:txBody>
      </p:sp>
      <p:pic>
        <p:nvPicPr>
          <p:cNvPr id="1026"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9339" r="9339"/>
          <a:stretch/>
        </p:blipFill>
        <p:spPr bwMode="auto">
          <a:xfrm>
            <a:off x="1" y="122867"/>
            <a:ext cx="9144000" cy="111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1" y="6448841"/>
            <a:ext cx="9141430" cy="41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372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0"/>
            <a:ext cx="9144000" cy="152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sp>
        <p:nvSpPr>
          <p:cNvPr id="8" name="Rectangle 7"/>
          <p:cNvSpPr/>
          <p:nvPr userDrawn="1"/>
        </p:nvSpPr>
        <p:spPr>
          <a:xfrm>
            <a:off x="0" y="1143000"/>
            <a:ext cx="9144000" cy="15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pic>
        <p:nvPicPr>
          <p:cNvPr id="10"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9339" r="9339"/>
          <a:stretch/>
        </p:blipFill>
        <p:spPr bwMode="auto">
          <a:xfrm>
            <a:off x="1" y="122867"/>
            <a:ext cx="9144000" cy="111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1" y="6448841"/>
            <a:ext cx="9141430" cy="41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512401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0"/>
            <a:ext cx="9144000" cy="152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sp>
        <p:nvSpPr>
          <p:cNvPr id="8" name="Rectangle 7"/>
          <p:cNvSpPr/>
          <p:nvPr userDrawn="1"/>
        </p:nvSpPr>
        <p:spPr>
          <a:xfrm>
            <a:off x="0" y="1143000"/>
            <a:ext cx="9144000" cy="15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pic>
        <p:nvPicPr>
          <p:cNvPr id="10"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9339" r="9339"/>
          <a:stretch/>
        </p:blipFill>
        <p:spPr bwMode="auto">
          <a:xfrm>
            <a:off x="1" y="122867"/>
            <a:ext cx="9144000" cy="111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1" y="6448841"/>
            <a:ext cx="9141430" cy="41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776470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0"/>
            <a:ext cx="9144000" cy="152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sp>
        <p:nvSpPr>
          <p:cNvPr id="8" name="Rectangle 7"/>
          <p:cNvSpPr/>
          <p:nvPr userDrawn="1"/>
        </p:nvSpPr>
        <p:spPr>
          <a:xfrm>
            <a:off x="0" y="1143000"/>
            <a:ext cx="9144000" cy="15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pic>
        <p:nvPicPr>
          <p:cNvPr id="10"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9339" r="9339"/>
          <a:stretch/>
        </p:blipFill>
        <p:spPr bwMode="auto">
          <a:xfrm>
            <a:off x="1" y="122867"/>
            <a:ext cx="9144000" cy="111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1" y="6448841"/>
            <a:ext cx="9141430" cy="41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8579906"/>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Georgia" panose="02040502050405020303" pitchFamily="18" charset="0"/>
              </a:defRPr>
            </a:lvl1pPr>
          </a:lstStyle>
          <a:p>
            <a:fld id="{C5C6D103-0035-45AC-AD44-961F161DD7A1}" type="datetimeFigureOut">
              <a:rPr lang="en-US" smtClean="0">
                <a:solidFill>
                  <a:prstClr val="black">
                    <a:tint val="75000"/>
                  </a:prstClr>
                </a:solidFill>
              </a:rPr>
              <a:pPr/>
              <a:t>2/28/2015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eorgia" panose="02040502050405020303" pitchFamily="18"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Georgia" panose="02040502050405020303" pitchFamily="18" charset="0"/>
              </a:defRPr>
            </a:lvl1pPr>
          </a:lstStyle>
          <a:p>
            <a:fld id="{B68B6EB9-2FF2-4B2E-B82A-D42E691F20E9}"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0"/>
            <a:ext cx="9144000" cy="152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sp>
        <p:nvSpPr>
          <p:cNvPr id="8" name="Rectangle 7"/>
          <p:cNvSpPr/>
          <p:nvPr userDrawn="1"/>
        </p:nvSpPr>
        <p:spPr>
          <a:xfrm>
            <a:off x="0" y="1143000"/>
            <a:ext cx="9144000" cy="15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Georgia" panose="02040502050405020303" pitchFamily="18" charset="0"/>
            </a:endParaRPr>
          </a:p>
        </p:txBody>
      </p:sp>
      <p:pic>
        <p:nvPicPr>
          <p:cNvPr id="1026"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9339" r="9339"/>
          <a:stretch/>
        </p:blipFill>
        <p:spPr bwMode="auto">
          <a:xfrm>
            <a:off x="1" y="122867"/>
            <a:ext cx="9144000" cy="111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1" y="6448841"/>
            <a:ext cx="9141430" cy="413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4680407"/>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hyperlink" Target="http://www.gabelli.com/" TargetMode="Externa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Evolution of </a:t>
            </a:r>
            <a:br>
              <a:rPr lang="en-US" dirty="0" smtClean="0"/>
            </a:br>
            <a:r>
              <a:rPr lang="en-US" dirty="0" smtClean="0"/>
              <a:t>Value Investing</a:t>
            </a:r>
            <a:endParaRPr lang="en-US" dirty="0"/>
          </a:p>
        </p:txBody>
      </p:sp>
      <p:sp>
        <p:nvSpPr>
          <p:cNvPr id="3" name="Subtitle 2"/>
          <p:cNvSpPr>
            <a:spLocks noGrp="1"/>
          </p:cNvSpPr>
          <p:nvPr>
            <p:ph type="subTitle" idx="1"/>
          </p:nvPr>
        </p:nvSpPr>
        <p:spPr/>
        <p:txBody>
          <a:bodyPr/>
          <a:lstStyle/>
          <a:p>
            <a:r>
              <a:rPr lang="en-US" dirty="0" err="1" smtClean="0"/>
              <a:t>Sris</a:t>
            </a:r>
            <a:r>
              <a:rPr lang="en-US" dirty="0" smtClean="0"/>
              <a:t> Chatterjee</a:t>
            </a:r>
          </a:p>
          <a:p>
            <a:r>
              <a:rPr lang="en-US" dirty="0" smtClean="0"/>
              <a:t>Feb 26, 2015</a:t>
            </a:r>
          </a:p>
          <a:p>
            <a:endParaRPr lang="en-US" dirty="0" smtClean="0"/>
          </a:p>
          <a:p>
            <a:endParaRPr lang="en-US" dirty="0"/>
          </a:p>
        </p:txBody>
      </p:sp>
    </p:spTree>
    <p:extLst>
      <p:ext uri="{BB962C8B-B14F-4D97-AF65-F5344CB8AC3E}">
        <p14:creationId xmlns:p14="http://schemas.microsoft.com/office/powerpoint/2010/main" val="1946573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What Is Value Investing?</a:t>
            </a:r>
          </a:p>
          <a:p>
            <a:pPr marL="0" indent="0" algn="ctr">
              <a:buNone/>
            </a:pPr>
            <a:endParaRPr lang="en-US" sz="2800" b="1" u="sng" dirty="0" smtClean="0">
              <a:solidFill>
                <a:srgbClr val="0070C0"/>
              </a:solidFill>
            </a:endParaRPr>
          </a:p>
          <a:p>
            <a:pPr marL="0" indent="0">
              <a:buNone/>
            </a:pPr>
            <a:r>
              <a:rPr lang="en-US" sz="2400" dirty="0" smtClean="0"/>
              <a:t>“The value approach to common stock investment starts from the principle that a given issue is fairly ‘worth’ some suitable multiplier of its indicated earning power” (Benjamin Graham, </a:t>
            </a:r>
            <a:r>
              <a:rPr lang="en-US" sz="2400" u="sng" dirty="0" smtClean="0"/>
              <a:t>The Intelligent Investor</a:t>
            </a:r>
            <a:r>
              <a:rPr lang="en-US" sz="2400" dirty="0" smtClean="0"/>
              <a:t>, p 175).</a:t>
            </a:r>
          </a:p>
          <a:p>
            <a:pPr marL="0" indent="0">
              <a:buNone/>
            </a:pPr>
            <a:endParaRPr lang="en-US" sz="2400" dirty="0" smtClean="0"/>
          </a:p>
        </p:txBody>
      </p:sp>
    </p:spTree>
    <p:extLst>
      <p:ext uri="{BB962C8B-B14F-4D97-AF65-F5344CB8AC3E}">
        <p14:creationId xmlns:p14="http://schemas.microsoft.com/office/powerpoint/2010/main" val="2759890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What Is Value Investing?</a:t>
            </a:r>
          </a:p>
          <a:p>
            <a:pPr marL="0" indent="0" algn="ctr">
              <a:buNone/>
            </a:pPr>
            <a:endParaRPr lang="en-US" sz="2800" b="1" u="sng" dirty="0" smtClean="0">
              <a:solidFill>
                <a:srgbClr val="0070C0"/>
              </a:solidFill>
            </a:endParaRPr>
          </a:p>
          <a:p>
            <a:pPr marL="0" indent="0">
              <a:buNone/>
            </a:pPr>
            <a:r>
              <a:rPr lang="en-US" sz="2400" dirty="0" smtClean="0"/>
              <a:t>“A </a:t>
            </a:r>
            <a:r>
              <a:rPr lang="en-US" sz="2400" dirty="0"/>
              <a:t>carefully selected diversified group of common stocks, purchased at reasonable prices, [can] be </a:t>
            </a:r>
            <a:r>
              <a:rPr lang="en-US" sz="2400" dirty="0" smtClean="0"/>
              <a:t>characterized </a:t>
            </a:r>
            <a:r>
              <a:rPr lang="en-US" sz="2400" dirty="0"/>
              <a:t>as a sound investment </a:t>
            </a:r>
            <a:r>
              <a:rPr lang="en-US" sz="2400" dirty="0" smtClean="0"/>
              <a:t>policy” (Graham and Dodd – A Durable Discipline, Roger Murray, </a:t>
            </a:r>
            <a:r>
              <a:rPr lang="en-US" sz="2400" i="1" dirty="0" smtClean="0"/>
              <a:t>Financial Analysts Journal</a:t>
            </a:r>
            <a:r>
              <a:rPr lang="en-US" sz="2400" dirty="0" smtClean="0"/>
              <a:t>, Sep-Oct, 1984).</a:t>
            </a:r>
          </a:p>
          <a:p>
            <a:pPr marL="0" indent="0">
              <a:buNone/>
            </a:pPr>
            <a:endParaRPr lang="en-US" sz="2400" dirty="0" smtClean="0"/>
          </a:p>
          <a:p>
            <a:pPr marL="0" lvl="0" indent="0">
              <a:buNone/>
            </a:pPr>
            <a:r>
              <a:rPr lang="en-US" sz="2400" dirty="0">
                <a:solidFill>
                  <a:prstClr val="black"/>
                </a:solidFill>
              </a:rPr>
              <a:t>“Search for small, obscure, undesirable, mispriced companies (Greenwald et al, </a:t>
            </a:r>
            <a:r>
              <a:rPr lang="en-US" sz="2400" u="sng" dirty="0">
                <a:solidFill>
                  <a:prstClr val="black"/>
                </a:solidFill>
              </a:rPr>
              <a:t>Value Investing</a:t>
            </a:r>
            <a:r>
              <a:rPr lang="en-US" sz="2400" dirty="0">
                <a:solidFill>
                  <a:prstClr val="black"/>
                </a:solidFill>
              </a:rPr>
              <a:t>, p 26-27).</a:t>
            </a:r>
          </a:p>
          <a:p>
            <a:pPr marL="0" indent="0">
              <a:buNone/>
            </a:pPr>
            <a:endParaRPr lang="en-US" sz="2400" dirty="0" smtClean="0"/>
          </a:p>
        </p:txBody>
      </p:sp>
    </p:spTree>
    <p:extLst>
      <p:ext uri="{BB962C8B-B14F-4D97-AF65-F5344CB8AC3E}">
        <p14:creationId xmlns:p14="http://schemas.microsoft.com/office/powerpoint/2010/main" val="217336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58200" cy="4525963"/>
          </a:xfrm>
        </p:spPr>
        <p:txBody>
          <a:bodyPr>
            <a:normAutofit/>
          </a:bodyPr>
          <a:lstStyle/>
          <a:p>
            <a:pPr marL="0" indent="0" algn="ctr">
              <a:buNone/>
            </a:pPr>
            <a:r>
              <a:rPr lang="en-US" b="1" dirty="0" smtClean="0">
                <a:solidFill>
                  <a:schemeClr val="tx2">
                    <a:lumMod val="60000"/>
                    <a:lumOff val="40000"/>
                  </a:schemeClr>
                </a:solidFill>
              </a:rPr>
              <a:t>	</a:t>
            </a:r>
            <a:r>
              <a:rPr lang="en-US" sz="2800" b="1" dirty="0">
                <a:solidFill>
                  <a:srgbClr val="0070C0"/>
                </a:solidFill>
              </a:rPr>
              <a:t>The Main Ideas of Value Investing</a:t>
            </a:r>
          </a:p>
          <a:p>
            <a:pPr marL="0" indent="0" algn="ctr">
              <a:buNone/>
            </a:pPr>
            <a:endParaRPr lang="en-US" sz="2800" u="sng" dirty="0"/>
          </a:p>
          <a:p>
            <a:pPr marL="514350" indent="-514350">
              <a:buAutoNum type="arabicPeriod"/>
            </a:pPr>
            <a:r>
              <a:rPr lang="en-US" sz="2800" dirty="0" smtClean="0"/>
              <a:t>Mr. Market	</a:t>
            </a:r>
          </a:p>
          <a:p>
            <a:pPr marL="514350" indent="-514350">
              <a:buAutoNum type="arabicPeriod"/>
            </a:pPr>
            <a:r>
              <a:rPr lang="en-US" sz="2800" dirty="0" smtClean="0"/>
              <a:t>Intrinsic Value</a:t>
            </a:r>
            <a:endParaRPr lang="en-US" sz="2400" dirty="0"/>
          </a:p>
          <a:p>
            <a:pPr marL="0" indent="0">
              <a:buNone/>
            </a:pPr>
            <a:r>
              <a:rPr lang="en-US" sz="2800" dirty="0" smtClean="0"/>
              <a:t>	2a. </a:t>
            </a:r>
            <a:r>
              <a:rPr lang="en-US" sz="2800" dirty="0" smtClean="0">
                <a:solidFill>
                  <a:prstClr val="black"/>
                </a:solidFill>
              </a:rPr>
              <a:t>Earnings Power Value and Growth</a:t>
            </a:r>
            <a:endParaRPr lang="en-US" sz="2800" dirty="0" smtClean="0"/>
          </a:p>
          <a:p>
            <a:pPr marL="0" indent="0">
              <a:buNone/>
            </a:pPr>
            <a:r>
              <a:rPr lang="en-US" sz="2800" dirty="0"/>
              <a:t>	</a:t>
            </a:r>
            <a:r>
              <a:rPr lang="en-US" sz="2800" dirty="0" smtClean="0"/>
              <a:t>2b. </a:t>
            </a:r>
            <a:r>
              <a:rPr lang="en-US" sz="2800" dirty="0">
                <a:solidFill>
                  <a:prstClr val="black"/>
                </a:solidFill>
              </a:rPr>
              <a:t>Private </a:t>
            </a:r>
            <a:r>
              <a:rPr lang="en-US" sz="2800" dirty="0" smtClean="0">
                <a:solidFill>
                  <a:prstClr val="black"/>
                </a:solidFill>
              </a:rPr>
              <a:t>Market </a:t>
            </a:r>
            <a:r>
              <a:rPr lang="en-US" sz="2800" dirty="0">
                <a:solidFill>
                  <a:prstClr val="black"/>
                </a:solidFill>
              </a:rPr>
              <a:t>Value </a:t>
            </a:r>
            <a:endParaRPr lang="en-US" sz="2800" dirty="0" smtClean="0"/>
          </a:p>
          <a:p>
            <a:pPr marL="0" indent="0">
              <a:buNone/>
            </a:pPr>
            <a:r>
              <a:rPr lang="en-US" sz="2800" dirty="0" smtClean="0"/>
              <a:t>3. Margin of Safety</a:t>
            </a:r>
          </a:p>
          <a:p>
            <a:pPr marL="0" indent="0">
              <a:buNone/>
            </a:pPr>
            <a:endParaRPr lang="en-US" sz="2800" dirty="0" smtClean="0"/>
          </a:p>
          <a:p>
            <a:pPr marL="0" indent="0">
              <a:buNone/>
            </a:pPr>
            <a:endParaRPr lang="en-US" sz="2800" u="sng" dirty="0" smtClean="0"/>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90336582"/>
              </p:ext>
            </p:extLst>
          </p:nvPr>
        </p:nvGraphicFramePr>
        <p:xfrm>
          <a:off x="288131" y="1833265"/>
          <a:ext cx="8567738" cy="427440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57200" y="6096000"/>
            <a:ext cx="8229600" cy="369332"/>
          </a:xfrm>
          <a:prstGeom prst="rect">
            <a:avLst/>
          </a:prstGeom>
          <a:noFill/>
        </p:spPr>
        <p:txBody>
          <a:bodyPr wrap="square" rtlCol="0">
            <a:spAutoFit/>
          </a:bodyPr>
          <a:lstStyle/>
          <a:p>
            <a:pPr algn="ctr"/>
            <a:r>
              <a:rPr lang="en-US" dirty="0" smtClean="0">
                <a:solidFill>
                  <a:prstClr val="black"/>
                </a:solidFill>
                <a:latin typeface="Georgia" panose="02040502050405020303" pitchFamily="18" charset="0"/>
              </a:rPr>
              <a:t>Weekly data at adjusted close from 1995 to 2015</a:t>
            </a:r>
            <a:endParaRPr lang="en-US" dirty="0">
              <a:solidFill>
                <a:prstClr val="black"/>
              </a:solidFill>
              <a:latin typeface="Georgia" panose="02040502050405020303" pitchFamily="18" charset="0"/>
            </a:endParaRPr>
          </a:p>
        </p:txBody>
      </p:sp>
      <p:sp>
        <p:nvSpPr>
          <p:cNvPr id="4" name="TextBox 3"/>
          <p:cNvSpPr txBox="1"/>
          <p:nvPr/>
        </p:nvSpPr>
        <p:spPr>
          <a:xfrm>
            <a:off x="1295400" y="1371600"/>
            <a:ext cx="6781800" cy="461665"/>
          </a:xfrm>
          <a:prstGeom prst="rect">
            <a:avLst/>
          </a:prstGeom>
          <a:noFill/>
        </p:spPr>
        <p:txBody>
          <a:bodyPr wrap="square" rtlCol="0">
            <a:spAutoFit/>
          </a:bodyPr>
          <a:lstStyle/>
          <a:p>
            <a:pPr algn="ctr"/>
            <a:r>
              <a:rPr lang="en-US" sz="2400" b="1" u="sng" dirty="0" smtClean="0">
                <a:solidFill>
                  <a:srgbClr val="0070C0"/>
                </a:solidFill>
                <a:latin typeface="Georgia" panose="02040502050405020303" pitchFamily="18" charset="0"/>
              </a:rPr>
              <a:t>Mr. Market and the Intrinsic Value</a:t>
            </a:r>
            <a:endParaRPr lang="en-US" sz="2400" b="1" u="sng" dirty="0">
              <a:solidFill>
                <a:srgbClr val="0070C0"/>
              </a:solidFill>
              <a:latin typeface="Georgia" panose="02040502050405020303" pitchFamily="18" charset="0"/>
            </a:endParaRPr>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85000" lnSpcReduction="20000"/>
          </a:bodyPr>
          <a:lstStyle/>
          <a:p>
            <a:pPr marL="0" indent="0" algn="ctr">
              <a:buNone/>
            </a:pPr>
            <a:r>
              <a:rPr lang="en-US" sz="2800" b="1" u="sng" dirty="0" smtClean="0">
                <a:solidFill>
                  <a:srgbClr val="0070C0"/>
                </a:solidFill>
              </a:rPr>
              <a:t>Mr. Market</a:t>
            </a:r>
          </a:p>
          <a:p>
            <a:pPr marL="0" indent="0">
              <a:buNone/>
            </a:pPr>
            <a:r>
              <a:rPr lang="en-US" sz="2800" dirty="0" smtClean="0"/>
              <a:t>“Let us close this section with something in the nature of a parable….One of your partners, Mr. Market, …. </a:t>
            </a:r>
            <a:r>
              <a:rPr lang="en-US" sz="2800" dirty="0"/>
              <a:t>e</a:t>
            </a:r>
            <a:r>
              <a:rPr lang="en-US" sz="2800" dirty="0" smtClean="0"/>
              <a:t>very day tells you what he thinks your interest is worth…..Often Mr. Market lets his enthusiasm or fear run away with him” (</a:t>
            </a:r>
            <a:r>
              <a:rPr lang="en-US" sz="2800" u="sng" dirty="0" smtClean="0"/>
              <a:t>The Intelligent Investor</a:t>
            </a:r>
            <a:r>
              <a:rPr lang="en-US" sz="2800" dirty="0" smtClean="0"/>
              <a:t>, page 42).</a:t>
            </a:r>
          </a:p>
          <a:p>
            <a:pPr marL="0" indent="0">
              <a:buNone/>
            </a:pPr>
            <a:endParaRPr lang="en-US" sz="2800" dirty="0"/>
          </a:p>
          <a:p>
            <a:pPr marL="0" indent="0">
              <a:buNone/>
            </a:pPr>
            <a:r>
              <a:rPr lang="en-US" sz="2800" dirty="0" smtClean="0"/>
              <a:t>Warren Buffett describes the mood swings of Mr. Market as “euphoric” or “manic-depressive” (Letter to Shareholders, Berkshire Hathaway Annual Report 1987). </a:t>
            </a:r>
          </a:p>
          <a:p>
            <a:pPr marL="0" indent="0">
              <a:buNone/>
            </a:pPr>
            <a:endParaRPr lang="en-US" sz="2800" dirty="0"/>
          </a:p>
          <a:p>
            <a:pPr marL="0" indent="0">
              <a:buNone/>
            </a:pPr>
            <a:r>
              <a:rPr lang="en-US" sz="2800" dirty="0" smtClean="0"/>
              <a:t>In other words, Mr. Market has “Sentiment”, and Sentiment is Irrational.</a:t>
            </a:r>
            <a:endParaRPr lang="en-US" sz="2400" dirty="0" smtClean="0"/>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92500" lnSpcReduction="10000"/>
          </a:bodyPr>
          <a:lstStyle/>
          <a:p>
            <a:pPr marL="0" indent="0" algn="ctr">
              <a:buNone/>
            </a:pPr>
            <a:r>
              <a:rPr lang="en-US" sz="2800" b="1" u="sng" dirty="0" smtClean="0">
                <a:solidFill>
                  <a:srgbClr val="0070C0"/>
                </a:solidFill>
              </a:rPr>
              <a:t>A Digression on Market Timing</a:t>
            </a:r>
          </a:p>
          <a:p>
            <a:pPr marL="0" indent="0">
              <a:buNone/>
            </a:pPr>
            <a:r>
              <a:rPr lang="en-US" sz="2800" dirty="0" smtClean="0"/>
              <a:t>“Some may think that an intelligent investor should have been able to sell out much closer to the high and to buy back much nearer to the low” (</a:t>
            </a:r>
            <a:r>
              <a:rPr lang="en-US" sz="2800" u="sng" dirty="0" smtClean="0"/>
              <a:t>The Intelligent Investor</a:t>
            </a:r>
            <a:r>
              <a:rPr lang="en-US" sz="2800" dirty="0" smtClean="0"/>
              <a:t>, p 34). “We are convinced that investors cannot learn to… beat the stock market. It is not that they are deficient in intelligence. The trouble is just the opposite. Too many clever and experienced people are engaged simultaneously in trying to outwit one another in the market. The result is … no more dependable than the toss of a coin (</a:t>
            </a:r>
            <a:r>
              <a:rPr lang="en-US" sz="2800" u="sng" dirty="0" smtClean="0"/>
              <a:t>The Intelligent Investor</a:t>
            </a:r>
            <a:r>
              <a:rPr lang="en-US" sz="2800" dirty="0" smtClean="0"/>
              <a:t>, p 176). </a:t>
            </a:r>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On Technical Analysis</a:t>
            </a:r>
          </a:p>
          <a:p>
            <a:pPr marL="0" indent="0" algn="ctr">
              <a:buNone/>
            </a:pPr>
            <a:endParaRPr lang="en-US" sz="2800" u="sng" dirty="0" smtClean="0"/>
          </a:p>
          <a:p>
            <a:pPr marL="0" indent="0">
              <a:buNone/>
            </a:pPr>
            <a:r>
              <a:rPr lang="en-US" sz="2800" dirty="0" smtClean="0"/>
              <a:t>“If everybody could predict tomorrow’s or next week’s price changes, everyone could make money continuously by buying and selling at the right time. This is patently impossible. The very ‘dependability’ of such a prediction will cause human actions that will invalidate it” (</a:t>
            </a:r>
            <a:r>
              <a:rPr lang="en-US" sz="2800" u="sng" dirty="0" smtClean="0"/>
              <a:t>Security Analysis</a:t>
            </a:r>
            <a:r>
              <a:rPr lang="en-US" sz="2800" dirty="0" smtClean="0"/>
              <a:t>, Sixth Edition, p 699).</a:t>
            </a:r>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25000" lnSpcReduction="20000"/>
          </a:bodyPr>
          <a:lstStyle/>
          <a:p>
            <a:pPr marL="0" indent="0" algn="ctr">
              <a:buNone/>
            </a:pPr>
            <a:r>
              <a:rPr lang="en-US" sz="9600" b="1" u="sng" dirty="0" smtClean="0">
                <a:solidFill>
                  <a:srgbClr val="0070C0"/>
                </a:solidFill>
              </a:rPr>
              <a:t>On Efficient Markets</a:t>
            </a:r>
          </a:p>
          <a:p>
            <a:pPr marL="0" indent="0" algn="ctr">
              <a:buNone/>
            </a:pPr>
            <a:endParaRPr lang="en-US" sz="2800" u="sng" dirty="0" smtClean="0"/>
          </a:p>
          <a:p>
            <a:pPr marL="0" indent="0">
              <a:buNone/>
            </a:pPr>
            <a:r>
              <a:rPr lang="en-US" sz="9600" dirty="0" smtClean="0"/>
              <a:t>“</a:t>
            </a:r>
            <a:r>
              <a:rPr lang="en-US" sz="9600" dirty="0"/>
              <a:t>In particular, the hypothesis of </a:t>
            </a:r>
            <a:r>
              <a:rPr lang="en-US" sz="9600" dirty="0" smtClean="0"/>
              <a:t>‘efficient markets’ </a:t>
            </a:r>
            <a:r>
              <a:rPr lang="en-US" sz="9600" dirty="0"/>
              <a:t>in its extreme form, makes two </a:t>
            </a:r>
            <a:r>
              <a:rPr lang="en-US" sz="9600" dirty="0" smtClean="0"/>
              <a:t>declarations: 1</a:t>
            </a:r>
            <a:r>
              <a:rPr lang="en-US" sz="9600" dirty="0"/>
              <a:t>) The price of nearly every stock at nearly all times reflects whatever is knowable about </a:t>
            </a:r>
            <a:r>
              <a:rPr lang="en-US" sz="9600" dirty="0" smtClean="0"/>
              <a:t>the company's </a:t>
            </a:r>
            <a:r>
              <a:rPr lang="en-US" sz="9600" dirty="0"/>
              <a:t>affairs; </a:t>
            </a:r>
            <a:r>
              <a:rPr lang="en-US" sz="9600" dirty="0" smtClean="0"/>
              <a:t>2</a:t>
            </a:r>
            <a:r>
              <a:rPr lang="en-US" sz="9600" dirty="0"/>
              <a:t>) Because the market has complete or at </a:t>
            </a:r>
            <a:r>
              <a:rPr lang="en-US" sz="9600" dirty="0" smtClean="0"/>
              <a:t>least adequate </a:t>
            </a:r>
            <a:r>
              <a:rPr lang="en-US" sz="9600" dirty="0"/>
              <a:t>information about each issue, the prices it registers are therefore </a:t>
            </a:r>
            <a:r>
              <a:rPr lang="en-US" sz="9600" dirty="0" smtClean="0"/>
              <a:t>‘correct’, ‘reasonable’ or ‘appropriate’.</a:t>
            </a:r>
          </a:p>
          <a:p>
            <a:pPr marL="0" indent="0">
              <a:buNone/>
            </a:pPr>
            <a:endParaRPr lang="en-US" sz="9600" dirty="0"/>
          </a:p>
          <a:p>
            <a:pPr marL="0" indent="0">
              <a:buNone/>
            </a:pPr>
            <a:r>
              <a:rPr lang="en-US" sz="9600" dirty="0" smtClean="0"/>
              <a:t>I </a:t>
            </a:r>
            <a:r>
              <a:rPr lang="en-US" sz="9600" dirty="0"/>
              <a:t>deny emphatically that because the market has all the information it needs </a:t>
            </a:r>
            <a:r>
              <a:rPr lang="en-US" sz="9600" dirty="0" smtClean="0"/>
              <a:t>to establish </a:t>
            </a:r>
            <a:r>
              <a:rPr lang="en-US" sz="9600" dirty="0"/>
              <a:t>a correct </a:t>
            </a:r>
            <a:r>
              <a:rPr lang="en-US" sz="9600" dirty="0" smtClean="0"/>
              <a:t>price, </a:t>
            </a:r>
            <a:r>
              <a:rPr lang="en-US" sz="9600" dirty="0"/>
              <a:t>the prices it actually registers are in fact </a:t>
            </a:r>
            <a:r>
              <a:rPr lang="en-US" sz="9600" dirty="0" smtClean="0"/>
              <a:t>correct”. (The Future of Common Stocks, </a:t>
            </a:r>
            <a:r>
              <a:rPr lang="en-US" sz="9600" i="1" dirty="0" smtClean="0"/>
              <a:t>Financial Analysts Journal</a:t>
            </a:r>
            <a:r>
              <a:rPr lang="en-US" sz="9600" dirty="0" smtClean="0"/>
              <a:t>, Sep-Oct 1974)</a:t>
            </a:r>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92500" lnSpcReduction="20000"/>
          </a:bodyPr>
          <a:lstStyle/>
          <a:p>
            <a:pPr marL="0" indent="0" algn="ctr">
              <a:buNone/>
            </a:pPr>
            <a:r>
              <a:rPr lang="en-US" sz="2800" b="1" u="sng" dirty="0" smtClean="0">
                <a:solidFill>
                  <a:srgbClr val="0070C0"/>
                </a:solidFill>
              </a:rPr>
              <a:t>Academic Research on “Sentiment”</a:t>
            </a:r>
          </a:p>
          <a:p>
            <a:pPr marL="0" indent="0">
              <a:buNone/>
            </a:pPr>
            <a:endParaRPr lang="en-US" sz="2800" dirty="0"/>
          </a:p>
          <a:p>
            <a:pPr marL="0" indent="0">
              <a:buNone/>
            </a:pPr>
            <a:r>
              <a:rPr lang="en-US" sz="2600" dirty="0" smtClean="0"/>
              <a:t>Investor Sentiment in Stock Market (Malcolm Baker and Joseph Wurgler, </a:t>
            </a:r>
            <a:r>
              <a:rPr lang="en-US" sz="2600" i="1" dirty="0" smtClean="0"/>
              <a:t>Journal of Economic Perspectives</a:t>
            </a:r>
            <a:r>
              <a:rPr lang="en-US" sz="2600" dirty="0" smtClean="0"/>
              <a:t>, Spring 2007)</a:t>
            </a:r>
          </a:p>
          <a:p>
            <a:pPr marL="400050" lvl="1" indent="0">
              <a:buNone/>
            </a:pPr>
            <a:r>
              <a:rPr lang="en-US" sz="2400" dirty="0" smtClean="0"/>
              <a:t>“Sentiment and limits to arbitrage explain which stocks are likely to be most affected by sentiment. Sentiment effects are likely to be large for stocks that are hard to value and hard to arbitrage, i.e., small, unprofitable, high-volatility, unknown stocks.” </a:t>
            </a:r>
          </a:p>
          <a:p>
            <a:pPr marL="400050" lvl="1" indent="0">
              <a:buNone/>
            </a:pPr>
            <a:endParaRPr lang="en-US" sz="2400" dirty="0"/>
          </a:p>
          <a:p>
            <a:pPr marL="400050" lvl="1" indent="0">
              <a:buNone/>
            </a:pPr>
            <a:r>
              <a:rPr lang="en-US" sz="2400" dirty="0" smtClean="0"/>
              <a:t>Sentiment Index (based on Trading Volume, Dividend Premium, Closed-End Fund Discount, IPO volume and First-Day Return, and Equity Share in New Issue)</a:t>
            </a:r>
          </a:p>
          <a:p>
            <a:pPr marL="0" indent="0">
              <a:buNone/>
            </a:pPr>
            <a:endParaRPr lang="en-US" sz="2400" dirty="0" smtClean="0"/>
          </a:p>
          <a:p>
            <a:pPr marL="400050" lvl="1" indent="0">
              <a:buNone/>
            </a:pPr>
            <a:endParaRPr lang="en-US" sz="2400" dirty="0" smtClean="0"/>
          </a:p>
          <a:p>
            <a:pPr marL="457200" indent="-457200">
              <a:buAutoNum type="arabicPeriod"/>
            </a:pPr>
            <a:endParaRPr lang="en-US" sz="2400" dirty="0" smtClean="0"/>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fontScale="92500" lnSpcReduction="20000"/>
          </a:bodyPr>
          <a:lstStyle/>
          <a:p>
            <a:pPr marL="0" indent="0" algn="ctr">
              <a:buNone/>
            </a:pPr>
            <a:r>
              <a:rPr lang="en-US" sz="2800" b="1" u="sng" dirty="0" smtClean="0">
                <a:solidFill>
                  <a:srgbClr val="0070C0"/>
                </a:solidFill>
              </a:rPr>
              <a:t>A Theory for Over-Pricing</a:t>
            </a:r>
          </a:p>
          <a:p>
            <a:pPr marL="0" indent="0" algn="ctr">
              <a:buNone/>
            </a:pPr>
            <a:endParaRPr lang="en-US" sz="2800" b="1" u="sng" dirty="0" smtClean="0">
              <a:solidFill>
                <a:srgbClr val="0070C0"/>
              </a:solidFill>
            </a:endParaRPr>
          </a:p>
          <a:p>
            <a:pPr marL="0" indent="0" algn="ctr">
              <a:buNone/>
            </a:pPr>
            <a:r>
              <a:rPr lang="en-US" sz="2400" dirty="0" smtClean="0"/>
              <a:t>Divergence of Investor Opinion &amp; Short Sales Constraint</a:t>
            </a:r>
          </a:p>
          <a:p>
            <a:pPr marL="0" indent="0" algn="ctr">
              <a:buNone/>
            </a:pPr>
            <a:endParaRPr lang="en-US" sz="2400" dirty="0"/>
          </a:p>
          <a:p>
            <a:pPr marL="0" indent="0" algn="just">
              <a:buNone/>
            </a:pPr>
            <a:r>
              <a:rPr lang="en-US" sz="2400" dirty="0" smtClean="0"/>
              <a:t>When investors with heterogeneous beliefs are subject to short-sale constraint, security prices will reflect the opinion of the optimistic investors and securities will sell at a premium over their fundamental values (Risk, Uncertainty and Divergence of Opinion, Edward Miller, </a:t>
            </a:r>
            <a:r>
              <a:rPr lang="en-US" sz="2400" i="1" dirty="0" smtClean="0"/>
              <a:t>Journal of Finance</a:t>
            </a:r>
            <a:r>
              <a:rPr lang="en-US" sz="2400" dirty="0" smtClean="0"/>
              <a:t>, Sep 1977).</a:t>
            </a:r>
            <a:endParaRPr lang="en-US" sz="2400" dirty="0"/>
          </a:p>
          <a:p>
            <a:pPr marL="0" indent="0" algn="just">
              <a:buNone/>
            </a:pPr>
            <a:endParaRPr lang="en-US" sz="2400" dirty="0" smtClean="0"/>
          </a:p>
          <a:p>
            <a:pPr marL="0" indent="0" algn="just">
              <a:buNone/>
            </a:pPr>
            <a:r>
              <a:rPr lang="en-US" sz="2400" dirty="0" smtClean="0"/>
              <a:t>Takeovers and Divergence of Investor Opinion (Sris Chatterjee, Kose John and An Yan, </a:t>
            </a:r>
            <a:r>
              <a:rPr lang="en-US" sz="2400" i="1" dirty="0" smtClean="0"/>
              <a:t>Review of Financial Studies</a:t>
            </a:r>
            <a:r>
              <a:rPr lang="en-US" sz="2400" dirty="0" smtClean="0"/>
              <a:t>, v 25, no 1, 2012) </a:t>
            </a:r>
          </a:p>
          <a:p>
            <a:pPr marL="400050" lvl="1" indent="0">
              <a:buNone/>
            </a:pPr>
            <a:endParaRPr lang="en-US" sz="2400" dirty="0" smtClean="0"/>
          </a:p>
          <a:p>
            <a:pPr marL="457200" indent="-457200">
              <a:buAutoNum type="arabicPeriod"/>
            </a:pPr>
            <a:endParaRPr lang="en-US" sz="2400" dirty="0" smtClean="0"/>
          </a:p>
        </p:txBody>
      </p:sp>
    </p:spTree>
    <p:extLst>
      <p:ext uri="{BB962C8B-B14F-4D97-AF65-F5344CB8AC3E}">
        <p14:creationId xmlns:p14="http://schemas.microsoft.com/office/powerpoint/2010/main" val="159910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lnSpcReduction="10000"/>
          </a:bodyPr>
          <a:lstStyle/>
          <a:p>
            <a:pPr marL="0" indent="0">
              <a:buNone/>
            </a:pPr>
            <a:endParaRPr lang="en-US" dirty="0">
              <a:solidFill>
                <a:srgbClr val="000000"/>
              </a:solidFill>
            </a:endParaRPr>
          </a:p>
          <a:p>
            <a:pPr marL="0" indent="0" algn="just">
              <a:buNone/>
            </a:pPr>
            <a:r>
              <a:rPr lang="en-US" dirty="0">
                <a:solidFill>
                  <a:srgbClr val="000000"/>
                </a:solidFill>
              </a:rPr>
              <a:t>The mission of the Gabelli Center for Global Security Analysis is to support and promote security analysis in the tradition of </a:t>
            </a:r>
            <a:r>
              <a:rPr lang="en-US" b="1" dirty="0">
                <a:solidFill>
                  <a:srgbClr val="0070C0"/>
                </a:solidFill>
              </a:rPr>
              <a:t>Graham &amp; Dodd</a:t>
            </a:r>
            <a:r>
              <a:rPr lang="en-US" dirty="0">
                <a:solidFill>
                  <a:srgbClr val="000000"/>
                </a:solidFill>
              </a:rPr>
              <a:t>, </a:t>
            </a:r>
            <a:r>
              <a:rPr lang="en-US" b="1" dirty="0">
                <a:solidFill>
                  <a:srgbClr val="0070C0"/>
                </a:solidFill>
              </a:rPr>
              <a:t>Murray</a:t>
            </a:r>
            <a:r>
              <a:rPr lang="en-US" dirty="0">
                <a:solidFill>
                  <a:srgbClr val="000000"/>
                </a:solidFill>
              </a:rPr>
              <a:t> and </a:t>
            </a:r>
            <a:r>
              <a:rPr lang="en-US" b="1" dirty="0">
                <a:solidFill>
                  <a:srgbClr val="0070C0"/>
                </a:solidFill>
              </a:rPr>
              <a:t>Greenwald</a:t>
            </a:r>
            <a:r>
              <a:rPr lang="en-US" dirty="0">
                <a:solidFill>
                  <a:srgbClr val="000000"/>
                </a:solidFill>
              </a:rPr>
              <a:t>; to serve the academic needs of Fordham students, faculty and alumni; and to foster dialogue between the academic community and practitioners.</a:t>
            </a:r>
          </a:p>
          <a:p>
            <a:pPr marL="0" indent="0">
              <a:buNone/>
            </a:pPr>
            <a:endParaRPr lang="en-US" dirty="0" smtClean="0"/>
          </a:p>
        </p:txBody>
      </p:sp>
    </p:spTree>
    <p:extLst>
      <p:ext uri="{BB962C8B-B14F-4D97-AF65-F5344CB8AC3E}">
        <p14:creationId xmlns:p14="http://schemas.microsoft.com/office/powerpoint/2010/main" val="82937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lstStyle/>
          <a:p>
            <a:pPr marL="0" indent="0" algn="ctr">
              <a:buNone/>
            </a:pPr>
            <a:endParaRPr lang="en-US" sz="28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lgn="ctr">
              <a:buNone/>
            </a:pPr>
            <a:r>
              <a:rPr lang="en-US" sz="2400" dirty="0" smtClean="0"/>
              <a:t>Intrinsic Value</a:t>
            </a:r>
          </a:p>
        </p:txBody>
      </p:sp>
    </p:spTree>
    <p:extLst>
      <p:ext uri="{BB962C8B-B14F-4D97-AF65-F5344CB8AC3E}">
        <p14:creationId xmlns:p14="http://schemas.microsoft.com/office/powerpoint/2010/main" val="660186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762000"/>
          </a:xfrm>
        </p:spPr>
        <p:txBody>
          <a:bodyPr>
            <a:normAutofit/>
          </a:bodyPr>
          <a:lstStyle/>
          <a:p>
            <a:pPr marL="0" indent="0" algn="ctr">
              <a:buNone/>
            </a:pPr>
            <a:r>
              <a:rPr lang="en-US" sz="2800" b="1" u="sng" dirty="0" smtClean="0">
                <a:solidFill>
                  <a:srgbClr val="0070C0"/>
                </a:solidFill>
              </a:rPr>
              <a:t>Three Slices of Value </a:t>
            </a:r>
            <a:endParaRPr lang="en-US" sz="2800" b="1" u="sng" dirty="0">
              <a:solidFill>
                <a:srgbClr val="0070C0"/>
              </a:solidFill>
            </a:endParaRPr>
          </a:p>
        </p:txBody>
      </p:sp>
      <p:sp>
        <p:nvSpPr>
          <p:cNvPr id="4" name="Rectangle 3"/>
          <p:cNvSpPr/>
          <p:nvPr/>
        </p:nvSpPr>
        <p:spPr>
          <a:xfrm>
            <a:off x="2873828" y="4724400"/>
            <a:ext cx="1393371" cy="130879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5943600" y="3428999"/>
            <a:ext cx="1393371" cy="130879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5943600" y="4724400"/>
            <a:ext cx="1393371" cy="130879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4419600" y="3428999"/>
            <a:ext cx="1393371" cy="130879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4419600" y="4724400"/>
            <a:ext cx="1393371" cy="130879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943600" y="2120205"/>
            <a:ext cx="1393371" cy="130879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p:nvSpPr>
        <p:spPr>
          <a:xfrm>
            <a:off x="914400" y="4648200"/>
            <a:ext cx="2057400" cy="1200329"/>
          </a:xfrm>
          <a:prstGeom prst="rect">
            <a:avLst/>
          </a:prstGeom>
          <a:noFill/>
        </p:spPr>
        <p:txBody>
          <a:bodyPr wrap="square" rtlCol="0">
            <a:spAutoFit/>
          </a:bodyPr>
          <a:lstStyle/>
          <a:p>
            <a:r>
              <a:rPr lang="en-US" sz="1200" b="1" dirty="0" smtClean="0">
                <a:solidFill>
                  <a:prstClr val="black"/>
                </a:solidFill>
                <a:latin typeface="Georgia" panose="02040502050405020303" pitchFamily="18" charset="0"/>
              </a:rPr>
              <a:t>Asset Value</a:t>
            </a:r>
          </a:p>
          <a:p>
            <a:r>
              <a:rPr lang="en-US" sz="1200" dirty="0" smtClean="0">
                <a:solidFill>
                  <a:prstClr val="black"/>
                </a:solidFill>
                <a:latin typeface="Georgia" panose="02040502050405020303" pitchFamily="18" charset="0"/>
              </a:rPr>
              <a:t>Reproduction Cost of Assets</a:t>
            </a:r>
          </a:p>
          <a:p>
            <a:pPr marL="285750" indent="-285750">
              <a:buFont typeface="Arial" charset="0"/>
              <a:buChar char="•"/>
            </a:pPr>
            <a:r>
              <a:rPr lang="en-US" sz="1200" i="1" dirty="0" smtClean="0">
                <a:solidFill>
                  <a:prstClr val="black"/>
                </a:solidFill>
                <a:latin typeface="Georgia" panose="02040502050405020303" pitchFamily="18" charset="0"/>
              </a:rPr>
              <a:t>Free Entry</a:t>
            </a:r>
          </a:p>
          <a:p>
            <a:pPr marL="285750" indent="-285750">
              <a:buFont typeface="Arial" charset="0"/>
              <a:buChar char="•"/>
            </a:pPr>
            <a:r>
              <a:rPr lang="en-US" sz="1200" i="1" dirty="0" smtClean="0">
                <a:solidFill>
                  <a:prstClr val="black"/>
                </a:solidFill>
                <a:latin typeface="Georgia" panose="02040502050405020303" pitchFamily="18" charset="0"/>
              </a:rPr>
              <a:t>No Competitive Advantage</a:t>
            </a:r>
            <a:endParaRPr lang="en-US" sz="1200" i="1" dirty="0">
              <a:solidFill>
                <a:prstClr val="black"/>
              </a:solidFill>
              <a:latin typeface="Georgia" panose="02040502050405020303" pitchFamily="18" charset="0"/>
            </a:endParaRPr>
          </a:p>
        </p:txBody>
      </p:sp>
      <p:sp>
        <p:nvSpPr>
          <p:cNvPr id="11" name="TextBox 10"/>
          <p:cNvSpPr txBox="1"/>
          <p:nvPr/>
        </p:nvSpPr>
        <p:spPr>
          <a:xfrm>
            <a:off x="2743200" y="3352800"/>
            <a:ext cx="1447800" cy="1384995"/>
          </a:xfrm>
          <a:prstGeom prst="rect">
            <a:avLst/>
          </a:prstGeom>
          <a:noFill/>
        </p:spPr>
        <p:txBody>
          <a:bodyPr wrap="square" rtlCol="0">
            <a:spAutoFit/>
          </a:bodyPr>
          <a:lstStyle/>
          <a:p>
            <a:r>
              <a:rPr lang="en-US" sz="1200" b="1" dirty="0" smtClean="0">
                <a:solidFill>
                  <a:prstClr val="black"/>
                </a:solidFill>
                <a:latin typeface="Georgia" panose="02040502050405020303" pitchFamily="18" charset="0"/>
              </a:rPr>
              <a:t>Earnings Power Value:</a:t>
            </a:r>
          </a:p>
          <a:p>
            <a:pPr marL="171450" indent="-171450">
              <a:buFont typeface="Arial" charset="0"/>
              <a:buChar char="•"/>
            </a:pPr>
            <a:r>
              <a:rPr lang="en-US" sz="1200" i="1" dirty="0" smtClean="0">
                <a:solidFill>
                  <a:prstClr val="black"/>
                </a:solidFill>
                <a:latin typeface="Georgia" panose="02040502050405020303" pitchFamily="18" charset="0"/>
              </a:rPr>
              <a:t>Franchise value from current competitive advantage</a:t>
            </a:r>
          </a:p>
          <a:p>
            <a:pPr marL="171450" indent="-171450">
              <a:buFont typeface="Arial" charset="0"/>
              <a:buChar char="•"/>
            </a:pPr>
            <a:endParaRPr lang="en-US" sz="1200" dirty="0">
              <a:solidFill>
                <a:prstClr val="black"/>
              </a:solidFill>
              <a:latin typeface="Georgia" panose="02040502050405020303" pitchFamily="18" charset="0"/>
            </a:endParaRPr>
          </a:p>
        </p:txBody>
      </p:sp>
      <p:sp>
        <p:nvSpPr>
          <p:cNvPr id="12" name="TextBox 11"/>
          <p:cNvSpPr txBox="1"/>
          <p:nvPr/>
        </p:nvSpPr>
        <p:spPr>
          <a:xfrm>
            <a:off x="4190999" y="2057400"/>
            <a:ext cx="1545771" cy="1569660"/>
          </a:xfrm>
          <a:prstGeom prst="rect">
            <a:avLst/>
          </a:prstGeom>
          <a:noFill/>
        </p:spPr>
        <p:txBody>
          <a:bodyPr wrap="square" rtlCol="0">
            <a:spAutoFit/>
          </a:bodyPr>
          <a:lstStyle/>
          <a:p>
            <a:r>
              <a:rPr lang="en-US" sz="1200" b="1" dirty="0" smtClean="0">
                <a:solidFill>
                  <a:prstClr val="black"/>
                </a:solidFill>
                <a:latin typeface="Georgia" panose="02040502050405020303" pitchFamily="18" charset="0"/>
              </a:rPr>
              <a:t>Value of Growth:</a:t>
            </a:r>
          </a:p>
          <a:p>
            <a:pPr marL="171450" indent="-171450">
              <a:buFont typeface="Arial" charset="0"/>
              <a:buChar char="•"/>
            </a:pPr>
            <a:r>
              <a:rPr lang="en-US" sz="1200" i="1" dirty="0" smtClean="0">
                <a:solidFill>
                  <a:prstClr val="black"/>
                </a:solidFill>
                <a:latin typeface="Georgia" panose="02040502050405020303" pitchFamily="18" charset="0"/>
              </a:rPr>
              <a:t>Only if the growth is within the franchise and benefits from the competitive advantage</a:t>
            </a:r>
          </a:p>
          <a:p>
            <a:endParaRPr lang="en-US" sz="1200" dirty="0">
              <a:solidFill>
                <a:prstClr val="black"/>
              </a:solidFill>
              <a:latin typeface="Georgia" panose="02040502050405020303" pitchFamily="18" charset="0"/>
            </a:endParaRPr>
          </a:p>
        </p:txBody>
      </p:sp>
      <p:cxnSp>
        <p:nvCxnSpPr>
          <p:cNvPr id="14" name="Straight Arrow Connector 13"/>
          <p:cNvCxnSpPr/>
          <p:nvPr/>
        </p:nvCxnSpPr>
        <p:spPr>
          <a:xfrm>
            <a:off x="2590800" y="4800600"/>
            <a:ext cx="152400" cy="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191000" y="3505200"/>
            <a:ext cx="152400" cy="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36771" y="2209800"/>
            <a:ext cx="152400" cy="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73828" y="6096000"/>
            <a:ext cx="6117772" cy="276999"/>
          </a:xfrm>
          <a:prstGeom prst="rect">
            <a:avLst/>
          </a:prstGeom>
          <a:noFill/>
        </p:spPr>
        <p:txBody>
          <a:bodyPr wrap="square" rtlCol="0">
            <a:spAutoFit/>
          </a:bodyPr>
          <a:lstStyle/>
          <a:p>
            <a:r>
              <a:rPr lang="en-US" sz="1200" dirty="0" smtClean="0">
                <a:solidFill>
                  <a:prstClr val="black"/>
                </a:solidFill>
              </a:rPr>
              <a:t>Greenwald, Kahn, </a:t>
            </a:r>
            <a:r>
              <a:rPr lang="en-US" sz="1200" dirty="0" err="1" smtClean="0">
                <a:solidFill>
                  <a:prstClr val="black"/>
                </a:solidFill>
              </a:rPr>
              <a:t>Sonkin</a:t>
            </a:r>
            <a:r>
              <a:rPr lang="en-US" sz="1200" dirty="0" smtClean="0">
                <a:solidFill>
                  <a:prstClr val="black"/>
                </a:solidFill>
              </a:rPr>
              <a:t>, </a:t>
            </a:r>
            <a:r>
              <a:rPr lang="en-US" sz="1200" dirty="0" err="1" smtClean="0">
                <a:solidFill>
                  <a:prstClr val="black"/>
                </a:solidFill>
              </a:rPr>
              <a:t>Biena</a:t>
            </a:r>
            <a:r>
              <a:rPr lang="en-US" sz="1200" i="1" dirty="0" smtClean="0">
                <a:solidFill>
                  <a:prstClr val="black"/>
                </a:solidFill>
              </a:rPr>
              <a:t>. </a:t>
            </a:r>
            <a:r>
              <a:rPr lang="en-US" sz="1200" u="sng" dirty="0" smtClean="0">
                <a:solidFill>
                  <a:prstClr val="black"/>
                </a:solidFill>
              </a:rPr>
              <a:t>Value Investing</a:t>
            </a:r>
            <a:r>
              <a:rPr lang="en-US" sz="1200" dirty="0" smtClean="0">
                <a:solidFill>
                  <a:prstClr val="black"/>
                </a:solidFill>
              </a:rPr>
              <a:t>, 2001, pg. 44</a:t>
            </a:r>
            <a:endParaRPr lang="en-US" sz="1200" dirty="0">
              <a:solidFill>
                <a:prstClr val="black"/>
              </a:solidFill>
            </a:endParaRPr>
          </a:p>
        </p:txBody>
      </p:sp>
    </p:spTree>
    <p:extLst>
      <p:ext uri="{BB962C8B-B14F-4D97-AF65-F5344CB8AC3E}">
        <p14:creationId xmlns:p14="http://schemas.microsoft.com/office/powerpoint/2010/main" val="2838582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572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800" b="1" u="sng" dirty="0" smtClean="0">
                <a:solidFill>
                  <a:srgbClr val="0070C0"/>
                </a:solidFill>
              </a:rPr>
              <a:t>Valuing Growth</a:t>
            </a:r>
          </a:p>
          <a:p>
            <a:pPr marL="0" indent="0" algn="ctr">
              <a:buFont typeface="Arial" panose="020B0604020202020204" pitchFamily="34" charset="0"/>
              <a:buNone/>
            </a:pPr>
            <a:endParaRPr lang="en-US" sz="2400" b="1" dirty="0" smtClean="0">
              <a:solidFill>
                <a:srgbClr val="0070C0"/>
              </a:solidFill>
            </a:endParaRPr>
          </a:p>
          <a:p>
            <a:pPr marL="457200" indent="-457200">
              <a:buFont typeface="Arial" panose="020B0604020202020204" pitchFamily="34" charset="0"/>
              <a:buAutoNum type="arabicPeriod"/>
            </a:pPr>
            <a:r>
              <a:rPr lang="en-US" sz="2400" dirty="0" smtClean="0"/>
              <a:t>Growth in Shareholder Value Depends upon a simple Intuition (most elegantly presented in Miller &amp; Modigliani, 1961):</a:t>
            </a:r>
          </a:p>
          <a:p>
            <a:pPr marL="0" indent="0">
              <a:buNone/>
            </a:pPr>
            <a:endParaRPr lang="en-US" sz="2400" dirty="0"/>
          </a:p>
          <a:p>
            <a:pPr marL="0" indent="0" algn="ctr">
              <a:buFont typeface="Arial" panose="020B0604020202020204" pitchFamily="34" charset="0"/>
              <a:buNone/>
            </a:pPr>
            <a:r>
              <a:rPr lang="en-US" sz="2400" dirty="0" smtClean="0"/>
              <a:t>Invest in Projects that Give ROIC &gt; Cost of Capital</a:t>
            </a:r>
          </a:p>
          <a:p>
            <a:pPr marL="0" indent="0">
              <a:buFont typeface="Arial" panose="020B0604020202020204" pitchFamily="34" charset="0"/>
              <a:buNone/>
            </a:pPr>
            <a:endParaRPr lang="en-US" sz="2400" dirty="0"/>
          </a:p>
          <a:p>
            <a:pPr marL="0" indent="0">
              <a:buFont typeface="Arial" panose="020B0604020202020204" pitchFamily="34" charset="0"/>
              <a:buNone/>
            </a:pPr>
            <a:r>
              <a:rPr lang="en-US" sz="2400" dirty="0" smtClean="0"/>
              <a:t>2. How Can We Implement This Simple Rule?</a:t>
            </a:r>
          </a:p>
          <a:p>
            <a:pPr marL="0" indent="0" algn="ctr">
              <a:buFont typeface="Arial" panose="020B0604020202020204" pitchFamily="34" charset="0"/>
              <a:buNone/>
            </a:pPr>
            <a:r>
              <a:rPr lang="en-US" sz="2400" dirty="0" smtClean="0"/>
              <a:t>Through Long-Term Sustainable Competitive Advantage</a:t>
            </a:r>
          </a:p>
          <a:p>
            <a:pPr marL="0" indent="0" algn="ctr">
              <a:buFont typeface="Arial" panose="020B0604020202020204" pitchFamily="34" charset="0"/>
              <a:buNone/>
            </a:pPr>
            <a:endParaRPr lang="en-US" sz="2400" dirty="0" smtClean="0"/>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a:p>
          <a:p>
            <a:pPr marL="0" indent="0" algn="ctr">
              <a:buFont typeface="Arial" panose="020B0604020202020204" pitchFamily="34" charset="0"/>
              <a:buNone/>
            </a:pPr>
            <a:endParaRPr lang="en-US" sz="2800" dirty="0" smtClean="0"/>
          </a:p>
        </p:txBody>
      </p:sp>
    </p:spTree>
    <p:extLst>
      <p:ext uri="{BB962C8B-B14F-4D97-AF65-F5344CB8AC3E}">
        <p14:creationId xmlns:p14="http://schemas.microsoft.com/office/powerpoint/2010/main" val="794729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lnSpcReduction="10000"/>
          </a:bodyPr>
          <a:lstStyle/>
          <a:p>
            <a:pPr marL="0" indent="0" algn="ctr">
              <a:buNone/>
            </a:pPr>
            <a:r>
              <a:rPr lang="en-US" sz="2400" b="1" u="sng" dirty="0" smtClean="0">
                <a:solidFill>
                  <a:srgbClr val="0070C0"/>
                </a:solidFill>
              </a:rPr>
              <a:t>Private Market Value with a Catalyst</a:t>
            </a:r>
          </a:p>
          <a:p>
            <a:pPr marL="457200" indent="-457200">
              <a:buAutoNum type="arabicParenBoth"/>
            </a:pPr>
            <a:r>
              <a:rPr lang="en-US" sz="2400" dirty="0" smtClean="0"/>
              <a:t>PMV is a concept used in Investment Banking to estimate a value for the target company in M&amp;A, based on comparable preceding transactions. In the context of Value Investing, “it is the value that an informed industrialist would pay to purchase assets with similar characteristics” (</a:t>
            </a:r>
            <a:r>
              <a:rPr lang="en-US" sz="2400" dirty="0" err="1" smtClean="0"/>
              <a:t>Gamco</a:t>
            </a:r>
            <a:r>
              <a:rPr lang="en-US" sz="2400" dirty="0" smtClean="0"/>
              <a:t> Investors, Inc. website</a:t>
            </a:r>
            <a:r>
              <a:rPr lang="en-US" sz="2400" dirty="0">
                <a:solidFill>
                  <a:srgbClr val="000000"/>
                </a:solidFill>
                <a:latin typeface="Arial"/>
              </a:rPr>
              <a:t> </a:t>
            </a:r>
            <a:r>
              <a:rPr lang="en-US" sz="2400" dirty="0" smtClean="0">
                <a:solidFill>
                  <a:srgbClr val="900028"/>
                </a:solidFill>
                <a:latin typeface="Arial"/>
                <a:hlinkClick r:id="rId2"/>
              </a:rPr>
              <a:t>www.gabelli.com</a:t>
            </a:r>
            <a:r>
              <a:rPr lang="en-US" sz="2400" dirty="0">
                <a:solidFill>
                  <a:srgbClr val="000000"/>
                </a:solidFill>
                <a:latin typeface="Arial"/>
              </a:rPr>
              <a:t>, </a:t>
            </a:r>
            <a:r>
              <a:rPr lang="en-US" sz="2400" dirty="0" smtClean="0">
                <a:solidFill>
                  <a:srgbClr val="000000"/>
                </a:solidFill>
              </a:rPr>
              <a:t>Value Investing _ US)</a:t>
            </a:r>
            <a:r>
              <a:rPr lang="en-US" sz="2400" dirty="0" smtClean="0"/>
              <a:t>.</a:t>
            </a:r>
          </a:p>
          <a:p>
            <a:pPr marL="514350" indent="-514350">
              <a:buAutoNum type="arabicParenBoth"/>
            </a:pPr>
            <a:r>
              <a:rPr lang="en-US" sz="2400" dirty="0" smtClean="0"/>
              <a:t>Often, we need a catalyst to activate this valuation. Research in M&amp;A shows that a “catalyst” can arise from  Change in Regulation, Activist Hedge-Fund, or a Disruptive Technology.</a:t>
            </a:r>
            <a:endParaRPr lang="en-US" sz="2800" dirty="0" smtClean="0"/>
          </a:p>
        </p:txBody>
      </p:sp>
    </p:spTree>
    <p:extLst>
      <p:ext uri="{BB962C8B-B14F-4D97-AF65-F5344CB8AC3E}">
        <p14:creationId xmlns:p14="http://schemas.microsoft.com/office/powerpoint/2010/main" val="1480634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838200" y="1219200"/>
            <a:ext cx="8229600" cy="47244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7400" b="1" dirty="0" smtClean="0">
                <a:solidFill>
                  <a:srgbClr val="0070C0"/>
                </a:solidFill>
              </a:rPr>
              <a:t>Academic Research on Catalysts</a:t>
            </a:r>
          </a:p>
          <a:p>
            <a:pPr marL="0" indent="0" algn="ctr">
              <a:buFont typeface="Arial" panose="020B0604020202020204" pitchFamily="34" charset="0"/>
              <a:buNone/>
            </a:pPr>
            <a:endParaRPr lang="en-US" sz="8000" dirty="0">
              <a:solidFill>
                <a:prstClr val="black"/>
              </a:solidFill>
            </a:endParaRPr>
          </a:p>
          <a:p>
            <a:pPr marL="609600" lvl="0" indent="-609600" eaLnBrk="0" fontAlgn="base" hangingPunct="0">
              <a:spcBef>
                <a:spcPts val="0"/>
              </a:spcBef>
              <a:spcAft>
                <a:spcPct val="0"/>
              </a:spcAft>
              <a:buNone/>
            </a:pPr>
            <a:r>
              <a:rPr lang="en-US" altLang="en-US" sz="8000" kern="0" dirty="0" smtClean="0"/>
              <a:t>(1)	What </a:t>
            </a:r>
            <a:r>
              <a:rPr lang="en-US" altLang="en-US" sz="8000" kern="0" dirty="0"/>
              <a:t>drives merger </a:t>
            </a:r>
            <a:r>
              <a:rPr lang="en-US" altLang="en-US" sz="8000" kern="0" dirty="0" smtClean="0"/>
              <a:t>waves? (</a:t>
            </a:r>
            <a:r>
              <a:rPr lang="en-US" altLang="en-US" sz="8000" kern="0" dirty="0" err="1" smtClean="0"/>
              <a:t>Jarrad</a:t>
            </a:r>
            <a:r>
              <a:rPr lang="en-US" altLang="en-US" sz="8000" kern="0" dirty="0" smtClean="0"/>
              <a:t> Harford, </a:t>
            </a:r>
            <a:r>
              <a:rPr lang="en-US" altLang="en-US" sz="8000" i="1" kern="0" dirty="0" smtClean="0"/>
              <a:t>Journal of Financial Economics</a:t>
            </a:r>
            <a:r>
              <a:rPr lang="en-US" altLang="en-US" sz="8000" kern="0" dirty="0" smtClean="0"/>
              <a:t>, 2005)</a:t>
            </a:r>
            <a:endParaRPr lang="en-US" altLang="en-US" sz="8000" kern="0" dirty="0"/>
          </a:p>
          <a:p>
            <a:pPr marL="400050" lvl="1" indent="0" eaLnBrk="0" fontAlgn="base" hangingPunct="0">
              <a:spcAft>
                <a:spcPct val="0"/>
              </a:spcAft>
              <a:buNone/>
            </a:pPr>
            <a:r>
              <a:rPr lang="en-US" altLang="en-US" sz="8000" dirty="0">
                <a:solidFill>
                  <a:prstClr val="black"/>
                </a:solidFill>
              </a:rPr>
              <a:t>	</a:t>
            </a:r>
            <a:r>
              <a:rPr lang="en-US" altLang="en-US" sz="8000" kern="0" dirty="0" smtClean="0">
                <a:solidFill>
                  <a:srgbClr val="000000"/>
                </a:solidFill>
              </a:rPr>
              <a:t>Deregulation</a:t>
            </a:r>
            <a:endParaRPr lang="en-US" altLang="en-US" sz="8000" kern="0" dirty="0">
              <a:solidFill>
                <a:srgbClr val="000000"/>
              </a:solidFill>
            </a:endParaRPr>
          </a:p>
          <a:p>
            <a:pPr marL="400050" lvl="1" indent="0" eaLnBrk="0" fontAlgn="base" hangingPunct="0">
              <a:spcAft>
                <a:spcPct val="0"/>
              </a:spcAft>
              <a:buNone/>
            </a:pPr>
            <a:r>
              <a:rPr lang="en-US" altLang="en-US" sz="8000" kern="0" dirty="0" smtClean="0">
                <a:solidFill>
                  <a:srgbClr val="000000"/>
                </a:solidFill>
              </a:rPr>
              <a:t>	Global </a:t>
            </a:r>
            <a:r>
              <a:rPr lang="en-US" altLang="en-US" sz="8000" kern="0" dirty="0">
                <a:solidFill>
                  <a:srgbClr val="000000"/>
                </a:solidFill>
              </a:rPr>
              <a:t>Competition &amp; Markets</a:t>
            </a:r>
          </a:p>
          <a:p>
            <a:pPr marL="400050" lvl="1" indent="0" eaLnBrk="0" fontAlgn="base" hangingPunct="0">
              <a:spcAft>
                <a:spcPct val="0"/>
              </a:spcAft>
              <a:buNone/>
            </a:pPr>
            <a:r>
              <a:rPr lang="en-US" altLang="en-US" sz="8000" kern="0" dirty="0" smtClean="0">
                <a:solidFill>
                  <a:srgbClr val="000000"/>
                </a:solidFill>
              </a:rPr>
              <a:t>	Financial </a:t>
            </a:r>
            <a:r>
              <a:rPr lang="en-US" altLang="en-US" sz="8000" kern="0" dirty="0">
                <a:solidFill>
                  <a:srgbClr val="000000"/>
                </a:solidFill>
              </a:rPr>
              <a:t>Innovations and Financial Markets</a:t>
            </a:r>
          </a:p>
          <a:p>
            <a:pPr marL="400050" lvl="1" indent="0" eaLnBrk="0" fontAlgn="base" hangingPunct="0">
              <a:spcAft>
                <a:spcPct val="0"/>
              </a:spcAft>
              <a:buNone/>
            </a:pPr>
            <a:r>
              <a:rPr lang="en-US" altLang="en-US" sz="8000" kern="0" dirty="0" smtClean="0">
                <a:solidFill>
                  <a:srgbClr val="000000"/>
                </a:solidFill>
              </a:rPr>
              <a:t>	Changes </a:t>
            </a:r>
            <a:r>
              <a:rPr lang="en-US" altLang="en-US" sz="8000" kern="0" dirty="0">
                <a:solidFill>
                  <a:srgbClr val="000000"/>
                </a:solidFill>
              </a:rPr>
              <a:t>in Technology and Industry </a:t>
            </a:r>
            <a:r>
              <a:rPr lang="en-US" altLang="en-US" sz="8000" kern="0" dirty="0" smtClean="0">
                <a:solidFill>
                  <a:srgbClr val="000000"/>
                </a:solidFill>
              </a:rPr>
              <a:t>Condition</a:t>
            </a:r>
          </a:p>
          <a:p>
            <a:pPr marL="400050" lvl="1" indent="0" eaLnBrk="0" fontAlgn="base" hangingPunct="0">
              <a:spcAft>
                <a:spcPct val="0"/>
              </a:spcAft>
              <a:buNone/>
            </a:pPr>
            <a:endParaRPr lang="en-US" altLang="en-US" sz="8000" kern="0" dirty="0" smtClean="0">
              <a:solidFill>
                <a:srgbClr val="000000"/>
              </a:solidFill>
            </a:endParaRPr>
          </a:p>
          <a:p>
            <a:pPr marL="609600" indent="-609600" eaLnBrk="0" fontAlgn="base" hangingPunct="0">
              <a:spcBef>
                <a:spcPts val="0"/>
              </a:spcBef>
              <a:spcAft>
                <a:spcPct val="0"/>
              </a:spcAft>
              <a:buNone/>
            </a:pPr>
            <a:r>
              <a:rPr lang="en-US" altLang="en-US" sz="8000" kern="0" dirty="0"/>
              <a:t>(2) </a:t>
            </a:r>
            <a:r>
              <a:rPr lang="en-US" altLang="en-US" sz="8000" kern="0" dirty="0" smtClean="0"/>
              <a:t>	</a:t>
            </a:r>
            <a:r>
              <a:rPr lang="en-US" sz="8000" dirty="0"/>
              <a:t>Hedge Fund Activism, Corporate Governance, and Firm Performance (</a:t>
            </a:r>
            <a:r>
              <a:rPr lang="en-US" sz="8000" dirty="0" err="1" smtClean="0"/>
              <a:t>Alon</a:t>
            </a:r>
            <a:r>
              <a:rPr lang="en-US" sz="8000" dirty="0" smtClean="0"/>
              <a:t> </a:t>
            </a:r>
            <a:r>
              <a:rPr lang="en-US" sz="8000" dirty="0"/>
              <a:t>Brav, Wei Jiang, Frank </a:t>
            </a:r>
            <a:r>
              <a:rPr lang="en-US" sz="8000" dirty="0" err="1"/>
              <a:t>Partnoy</a:t>
            </a:r>
            <a:r>
              <a:rPr lang="en-US" sz="8000" dirty="0"/>
              <a:t> and Randall Thomas </a:t>
            </a:r>
            <a:r>
              <a:rPr lang="en-US" altLang="en-US" sz="8000" i="1" kern="0" dirty="0" smtClean="0"/>
              <a:t>Journal </a:t>
            </a:r>
            <a:r>
              <a:rPr lang="en-US" altLang="en-US" sz="8000" i="1" kern="0" dirty="0"/>
              <a:t>of Finance</a:t>
            </a:r>
            <a:r>
              <a:rPr lang="en-US" altLang="en-US" sz="8000" kern="0" dirty="0"/>
              <a:t>, </a:t>
            </a:r>
            <a:r>
              <a:rPr lang="en-US" altLang="en-US" sz="8000" kern="0" dirty="0" smtClean="0"/>
              <a:t>2008)</a:t>
            </a:r>
            <a:endParaRPr lang="en-US" altLang="en-US" sz="8000" kern="0" dirty="0"/>
          </a:p>
          <a:p>
            <a:pPr marL="400050" lvl="1" indent="0" eaLnBrk="0" fontAlgn="base" hangingPunct="0">
              <a:spcAft>
                <a:spcPct val="0"/>
              </a:spcAft>
              <a:buNone/>
            </a:pPr>
            <a:r>
              <a:rPr lang="en-US" sz="8000" dirty="0" smtClean="0"/>
              <a:t>	</a:t>
            </a:r>
          </a:p>
          <a:p>
            <a:pPr marL="400050" lvl="1" indent="0" eaLnBrk="0" fontAlgn="base" hangingPunct="0">
              <a:spcAft>
                <a:spcPct val="0"/>
              </a:spcAft>
              <a:buNone/>
            </a:pPr>
            <a:r>
              <a:rPr lang="en-US" sz="8000" dirty="0" smtClean="0"/>
              <a:t>“Hedge </a:t>
            </a:r>
            <a:r>
              <a:rPr lang="en-US" sz="8000" dirty="0"/>
              <a:t>fund activists tend to target companies that are </a:t>
            </a:r>
            <a:r>
              <a:rPr lang="en-US" sz="8000" dirty="0" smtClean="0"/>
              <a:t>typically "</a:t>
            </a:r>
            <a:r>
              <a:rPr lang="en-US" sz="8000" dirty="0"/>
              <a:t>value" </a:t>
            </a:r>
            <a:r>
              <a:rPr lang="en-US" sz="8000" dirty="0" smtClean="0"/>
              <a:t>firms</a:t>
            </a:r>
            <a:r>
              <a:rPr lang="en-US" sz="8000" dirty="0"/>
              <a:t>, with low market value relative to </a:t>
            </a:r>
            <a:r>
              <a:rPr lang="en-US" sz="8000" dirty="0" smtClean="0"/>
              <a:t>book value</a:t>
            </a:r>
            <a:r>
              <a:rPr lang="en-US" sz="8000" dirty="0"/>
              <a:t>. </a:t>
            </a:r>
            <a:r>
              <a:rPr lang="en-US" sz="8000" dirty="0" smtClean="0"/>
              <a:t>The market </a:t>
            </a:r>
            <a:r>
              <a:rPr lang="en-US" sz="8000" dirty="0"/>
              <a:t>reacts </a:t>
            </a:r>
            <a:r>
              <a:rPr lang="en-US" sz="8000" dirty="0" smtClean="0"/>
              <a:t>favorably </a:t>
            </a:r>
            <a:r>
              <a:rPr lang="en-US" sz="8000" dirty="0"/>
              <a:t>to activism, consistent with </a:t>
            </a:r>
            <a:r>
              <a:rPr lang="en-US" sz="8000" dirty="0" smtClean="0"/>
              <a:t>the </a:t>
            </a:r>
            <a:r>
              <a:rPr lang="en-US" sz="8000" dirty="0"/>
              <a:t>view that </a:t>
            </a:r>
            <a:r>
              <a:rPr lang="en-US" sz="8000" dirty="0" smtClean="0"/>
              <a:t>it creates value”. </a:t>
            </a:r>
            <a:endParaRPr lang="en-US" altLang="en-US" sz="8000" kern="0" dirty="0">
              <a:solidFill>
                <a:srgbClr val="000000"/>
              </a:solidFill>
            </a:endParaRPr>
          </a:p>
        </p:txBody>
      </p:sp>
    </p:spTree>
    <p:extLst>
      <p:ext uri="{BB962C8B-B14F-4D97-AF65-F5344CB8AC3E}">
        <p14:creationId xmlns:p14="http://schemas.microsoft.com/office/powerpoint/2010/main" val="2031471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572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smtClean="0"/>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smtClean="0"/>
          </a:p>
          <a:p>
            <a:pPr marL="0" indent="0">
              <a:buFont typeface="Arial" panose="020B0604020202020204" pitchFamily="34" charset="0"/>
              <a:buNone/>
            </a:pPr>
            <a:endParaRPr lang="en-US" sz="2400" dirty="0" smtClean="0"/>
          </a:p>
          <a:p>
            <a:pPr marL="0" indent="0" algn="ctr">
              <a:buFont typeface="Arial" panose="020B0604020202020204" pitchFamily="34" charset="0"/>
              <a:buNone/>
            </a:pPr>
            <a:r>
              <a:rPr lang="en-US" sz="2400" dirty="0" smtClean="0"/>
              <a:t>“Fish Where the Fish Are”</a:t>
            </a:r>
          </a:p>
          <a:p>
            <a:pPr marL="0" indent="0" algn="ctr">
              <a:buFont typeface="Arial" panose="020B0604020202020204" pitchFamily="34" charset="0"/>
              <a:buNone/>
            </a:pPr>
            <a:r>
              <a:rPr lang="en-US" sz="2400" dirty="0" smtClean="0"/>
              <a:t>Evolution in the Search for Value Stocks</a:t>
            </a:r>
          </a:p>
        </p:txBody>
      </p:sp>
    </p:spTree>
    <p:extLst>
      <p:ext uri="{BB962C8B-B14F-4D97-AF65-F5344CB8AC3E}">
        <p14:creationId xmlns:p14="http://schemas.microsoft.com/office/powerpoint/2010/main" val="4291229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Results of Empirical Research</a:t>
            </a:r>
          </a:p>
          <a:p>
            <a:pPr marL="0" indent="0" algn="ctr">
              <a:buNone/>
            </a:pPr>
            <a:endParaRPr lang="en-US" sz="2800" b="1" u="sng" dirty="0" smtClean="0"/>
          </a:p>
          <a:p>
            <a:pPr marL="457200" indent="-457200">
              <a:buAutoNum type="arabicPeriod"/>
            </a:pPr>
            <a:r>
              <a:rPr lang="en-US" sz="2400" dirty="0" smtClean="0"/>
              <a:t>What has Worked in Investing (Tweedy Brown </a:t>
            </a:r>
            <a:r>
              <a:rPr lang="en-US" sz="2400" dirty="0"/>
              <a:t>&amp; </a:t>
            </a:r>
            <a:r>
              <a:rPr lang="en-US" sz="2400" dirty="0" smtClean="0"/>
              <a:t>Company)</a:t>
            </a:r>
            <a:endParaRPr lang="en-US" sz="2400" dirty="0"/>
          </a:p>
          <a:p>
            <a:pPr marL="457200" indent="-457200">
              <a:buAutoNum type="arabicPeriod"/>
            </a:pPr>
            <a:endParaRPr lang="en-US" sz="2400" dirty="0" smtClean="0"/>
          </a:p>
          <a:p>
            <a:pPr marL="457200" indent="-457200">
              <a:buAutoNum type="arabicPeriod"/>
            </a:pPr>
            <a:r>
              <a:rPr lang="en-US" sz="2400" dirty="0" smtClean="0"/>
              <a:t>Book-to-Market as a Proxy for Value Stocks</a:t>
            </a:r>
          </a:p>
          <a:p>
            <a:pPr marL="457200" indent="-457200">
              <a:buAutoNum type="arabicPeriod"/>
            </a:pPr>
            <a:endParaRPr lang="en-US" sz="2400" dirty="0"/>
          </a:p>
          <a:p>
            <a:pPr marL="457200" indent="-457200">
              <a:buAutoNum type="arabicPeriod"/>
            </a:pPr>
            <a:r>
              <a:rPr lang="en-US" sz="2400" dirty="0" smtClean="0"/>
              <a:t>Global Markets and Other Securities</a:t>
            </a:r>
          </a:p>
          <a:p>
            <a:pPr marL="457200" indent="-457200">
              <a:buAutoNum type="arabicPeriod"/>
            </a:pPr>
            <a:endParaRPr lang="en-US" sz="2400" dirty="0"/>
          </a:p>
          <a:p>
            <a:pPr marL="457200" indent="-457200">
              <a:buAutoNum type="arabicPeriod"/>
            </a:pPr>
            <a:r>
              <a:rPr lang="en-US" sz="2400" dirty="0" smtClean="0"/>
              <a:t>Refining the Search  </a:t>
            </a:r>
          </a:p>
          <a:p>
            <a:pPr marL="0" indent="0">
              <a:buNone/>
            </a:pPr>
            <a:endParaRPr lang="en-US" sz="2400" dirty="0"/>
          </a:p>
          <a:p>
            <a:pPr marL="0" indent="0">
              <a:buNone/>
            </a:pPr>
            <a:endParaRPr lang="en-US" sz="2400" dirty="0" smtClean="0"/>
          </a:p>
          <a:p>
            <a:pPr marL="0" indent="0" algn="ctr">
              <a:buNone/>
            </a:pPr>
            <a:endParaRPr lang="en-US" sz="2400" dirty="0" smtClean="0"/>
          </a:p>
        </p:txBody>
      </p:sp>
    </p:spTree>
    <p:extLst>
      <p:ext uri="{BB962C8B-B14F-4D97-AF65-F5344CB8AC3E}">
        <p14:creationId xmlns:p14="http://schemas.microsoft.com/office/powerpoint/2010/main" val="925033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69039350"/>
              </p:ext>
            </p:extLst>
          </p:nvPr>
        </p:nvGraphicFramePr>
        <p:xfrm>
          <a:off x="152400" y="3048000"/>
          <a:ext cx="8763004" cy="1066799"/>
        </p:xfrm>
        <a:graphic>
          <a:graphicData uri="http://schemas.openxmlformats.org/drawingml/2006/table">
            <a:tbl>
              <a:tblPr>
                <a:tableStyleId>{793D81CF-94F2-401A-BA57-92F5A7B2D0C5}</a:tableStyleId>
              </a:tblPr>
              <a:tblGrid>
                <a:gridCol w="841644"/>
                <a:gridCol w="792136"/>
                <a:gridCol w="792136"/>
                <a:gridCol w="792136"/>
                <a:gridCol w="792136"/>
                <a:gridCol w="792136"/>
                <a:gridCol w="792136"/>
                <a:gridCol w="792136"/>
                <a:gridCol w="792136"/>
                <a:gridCol w="792136"/>
                <a:gridCol w="792136"/>
              </a:tblGrid>
              <a:tr h="484909">
                <a:tc>
                  <a:txBody>
                    <a:bodyPr/>
                    <a:lstStyle/>
                    <a:p>
                      <a:pPr algn="ctr" fontAlgn="ctr"/>
                      <a:endParaRPr lang="en-US" sz="1200" b="0" i="0" u="none" strike="noStrike" dirty="0">
                        <a:solidFill>
                          <a:schemeClr val="bg1"/>
                        </a:solidFill>
                        <a:effectLst/>
                        <a:latin typeface="Georgia" panose="02040502050405020303" pitchFamily="18" charset="0"/>
                      </a:endParaRPr>
                    </a:p>
                  </a:txBody>
                  <a:tcPr marL="9525" marR="9525" marT="9525" marB="0" anchor="ctr">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a:solidFill>
                            <a:schemeClr val="bg1"/>
                          </a:solidFill>
                          <a:effectLst/>
                          <a:latin typeface="Georgia" panose="02040502050405020303" pitchFamily="18" charset="0"/>
                        </a:rPr>
                        <a:t>Extreme Growth</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baseline="0" dirty="0" smtClean="0">
                          <a:solidFill>
                            <a:schemeClr val="bg1"/>
                          </a:solidFill>
                          <a:effectLst/>
                          <a:latin typeface="Georgia" panose="02040502050405020303" pitchFamily="18" charset="0"/>
                        </a:rPr>
                        <a:t> </a:t>
                      </a:r>
                      <a:r>
                        <a:rPr lang="en-US" sz="1200" b="1" u="none" strike="noStrike" dirty="0" smtClean="0">
                          <a:solidFill>
                            <a:schemeClr val="bg1"/>
                          </a:solidFill>
                          <a:effectLst/>
                          <a:latin typeface="Georgia" panose="02040502050405020303" pitchFamily="18" charset="0"/>
                        </a:rPr>
                        <a:t>2</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baseline="0" dirty="0" smtClean="0">
                          <a:solidFill>
                            <a:schemeClr val="bg1"/>
                          </a:solidFill>
                          <a:effectLst/>
                          <a:latin typeface="Georgia" panose="02040502050405020303" pitchFamily="18" charset="0"/>
                        </a:rPr>
                        <a:t> </a:t>
                      </a:r>
                      <a:r>
                        <a:rPr lang="en-US" sz="1200" b="1" u="none" strike="noStrike" dirty="0" smtClean="0">
                          <a:solidFill>
                            <a:schemeClr val="bg1"/>
                          </a:solidFill>
                          <a:effectLst/>
                          <a:latin typeface="Georgia" panose="02040502050405020303" pitchFamily="18" charset="0"/>
                        </a:rPr>
                        <a:t>3</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dirty="0" smtClean="0">
                          <a:solidFill>
                            <a:schemeClr val="bg1"/>
                          </a:solidFill>
                          <a:effectLst/>
                          <a:latin typeface="Georgia" panose="02040502050405020303" pitchFamily="18" charset="0"/>
                        </a:rPr>
                        <a:t> 4</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baseline="0" dirty="0" smtClean="0">
                          <a:solidFill>
                            <a:schemeClr val="bg1"/>
                          </a:solidFill>
                          <a:effectLst/>
                          <a:latin typeface="Georgia" panose="02040502050405020303" pitchFamily="18" charset="0"/>
                        </a:rPr>
                        <a:t> </a:t>
                      </a:r>
                      <a:r>
                        <a:rPr lang="en-US" sz="1200" b="1" u="none" strike="noStrike" dirty="0" smtClean="0">
                          <a:solidFill>
                            <a:schemeClr val="bg1"/>
                          </a:solidFill>
                          <a:effectLst/>
                          <a:latin typeface="Georgia" panose="02040502050405020303" pitchFamily="18" charset="0"/>
                        </a:rPr>
                        <a:t>5</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dirty="0" smtClean="0">
                          <a:solidFill>
                            <a:schemeClr val="bg1"/>
                          </a:solidFill>
                          <a:effectLst/>
                          <a:latin typeface="Georgia" panose="02040502050405020303" pitchFamily="18" charset="0"/>
                        </a:rPr>
                        <a:t> 6</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dirty="0" smtClean="0">
                          <a:solidFill>
                            <a:schemeClr val="bg1"/>
                          </a:solidFill>
                          <a:effectLst/>
                          <a:latin typeface="Georgia" panose="02040502050405020303" pitchFamily="18" charset="0"/>
                        </a:rPr>
                        <a:t> 7</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dirty="0" smtClean="0">
                          <a:solidFill>
                            <a:schemeClr val="bg1"/>
                          </a:solidFill>
                          <a:effectLst/>
                          <a:latin typeface="Georgia" panose="02040502050405020303" pitchFamily="18" charset="0"/>
                        </a:rPr>
                        <a:t> 8</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err="1" smtClean="0">
                          <a:solidFill>
                            <a:schemeClr val="bg1"/>
                          </a:solidFill>
                          <a:effectLst/>
                          <a:latin typeface="Georgia" panose="02040502050405020303" pitchFamily="18" charset="0"/>
                        </a:rPr>
                        <a:t>Decile</a:t>
                      </a:r>
                      <a:r>
                        <a:rPr lang="en-US" sz="1200" b="1" u="none" strike="noStrike" dirty="0" smtClean="0">
                          <a:solidFill>
                            <a:schemeClr val="bg1"/>
                          </a:solidFill>
                          <a:effectLst/>
                          <a:latin typeface="Georgia" panose="02040502050405020303" pitchFamily="18" charset="0"/>
                        </a:rPr>
                        <a:t> 9</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a:solidFill>
                            <a:schemeClr val="bg1"/>
                          </a:solidFill>
                          <a:effectLst/>
                          <a:latin typeface="Georgia" panose="02040502050405020303" pitchFamily="18" charset="0"/>
                        </a:rPr>
                        <a:t>Extreme Value</a:t>
                      </a:r>
                      <a:endParaRPr lang="en-US" sz="1200" b="1" i="0" u="none" strike="noStrike" dirty="0">
                        <a:solidFill>
                          <a:schemeClr val="bg1"/>
                        </a:solidFill>
                        <a:effectLst/>
                        <a:latin typeface="Georgia" panose="02040502050405020303" pitchFamily="18" charset="0"/>
                      </a:endParaRPr>
                    </a:p>
                  </a:txBody>
                  <a:tcPr marL="9525" marR="9525" marT="9525" marB="0" anchor="ctr">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290945">
                <a:tc>
                  <a:txBody>
                    <a:bodyPr/>
                    <a:lstStyle/>
                    <a:p>
                      <a:pPr algn="ctr" fontAlgn="ctr"/>
                      <a:r>
                        <a:rPr lang="en-US" sz="1200" u="none" strike="noStrike" dirty="0">
                          <a:effectLst/>
                          <a:latin typeface="Georgia" panose="02040502050405020303" pitchFamily="18" charset="0"/>
                        </a:rPr>
                        <a:t>1926-2014</a:t>
                      </a:r>
                      <a:endParaRPr lang="en-US" sz="1200" b="0" i="0" u="none" strike="noStrike" dirty="0">
                        <a:solidFill>
                          <a:srgbClr val="000000"/>
                        </a:solidFill>
                        <a:effectLst/>
                        <a:latin typeface="Georgia" panose="02040502050405020303" pitchFamily="18" charset="0"/>
                      </a:endParaRPr>
                    </a:p>
                  </a:txBody>
                  <a:tcPr marL="9525" marR="9525" marT="9525" marB="0" anchor="ctr">
                    <a:lnL w="12700" cmpd="sng">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b="1" u="none" strike="noStrike" dirty="0">
                          <a:solidFill>
                            <a:schemeClr val="accent2">
                              <a:lumMod val="75000"/>
                            </a:schemeClr>
                          </a:solidFill>
                          <a:effectLst/>
                          <a:latin typeface="Georgia" panose="02040502050405020303" pitchFamily="18" charset="0"/>
                        </a:rPr>
                        <a:t>7.20</a:t>
                      </a:r>
                      <a:endParaRPr lang="en-US" sz="1400" b="1" i="0" u="none" strike="noStrike" dirty="0">
                        <a:solidFill>
                          <a:schemeClr val="accent2">
                            <a:lumMod val="75000"/>
                          </a:schemeClr>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8.47</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8.43</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8.46</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9.06</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9.49</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9.53</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11.56</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a:effectLst/>
                          <a:latin typeface="Georgia" panose="02040502050405020303" pitchFamily="18" charset="0"/>
                        </a:rPr>
                        <a:t>13.05</a:t>
                      </a:r>
                      <a:endParaRPr lang="en-US" sz="1400" b="0" i="0" u="none" strike="noStrike">
                        <a:solidFill>
                          <a:srgbClr val="000000"/>
                        </a:solidFill>
                        <a:effectLst/>
                        <a:latin typeface="Georgia" panose="02040502050405020303"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b="1" u="none" strike="noStrike" dirty="0">
                          <a:solidFill>
                            <a:schemeClr val="accent2">
                              <a:lumMod val="75000"/>
                            </a:schemeClr>
                          </a:solidFill>
                          <a:effectLst/>
                          <a:latin typeface="Georgia" panose="02040502050405020303" pitchFamily="18" charset="0"/>
                        </a:rPr>
                        <a:t>13.87</a:t>
                      </a:r>
                      <a:endParaRPr lang="en-US" sz="1400" b="1" i="0" u="none" strike="noStrike" dirty="0">
                        <a:solidFill>
                          <a:schemeClr val="accent2">
                            <a:lumMod val="75000"/>
                          </a:schemeClr>
                        </a:solidFill>
                        <a:effectLst/>
                        <a:latin typeface="Georgia" panose="02040502050405020303" pitchFamily="18" charset="0"/>
                      </a:endParaRPr>
                    </a:p>
                  </a:txBody>
                  <a:tcPr marL="9525" marR="9525" marT="9525" marB="0" anchor="ctr">
                    <a:lnL>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0945">
                <a:tc>
                  <a:txBody>
                    <a:bodyPr/>
                    <a:lstStyle/>
                    <a:p>
                      <a:pPr algn="ctr" fontAlgn="ctr"/>
                      <a:r>
                        <a:rPr lang="en-US" sz="1200" u="none" strike="noStrike" dirty="0">
                          <a:effectLst/>
                          <a:latin typeface="Georgia" panose="02040502050405020303" pitchFamily="18" charset="0"/>
                        </a:rPr>
                        <a:t>1963-2014</a:t>
                      </a:r>
                      <a:endParaRPr lang="en-US" sz="1200" b="0" i="0" u="none" strike="noStrike" dirty="0">
                        <a:solidFill>
                          <a:srgbClr val="000000"/>
                        </a:solidFill>
                        <a:effectLst/>
                        <a:latin typeface="Georgia" panose="02040502050405020303" pitchFamily="18" charset="0"/>
                      </a:endParaRPr>
                    </a:p>
                  </a:txBody>
                  <a:tcPr marL="9525" marR="9525" marT="9525" marB="0" anchor="ctr">
                    <a:lnL w="12700" cmpd="sng">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b="1" u="none" strike="noStrike" dirty="0">
                          <a:solidFill>
                            <a:schemeClr val="accent2">
                              <a:lumMod val="75000"/>
                            </a:schemeClr>
                          </a:solidFill>
                          <a:effectLst/>
                          <a:latin typeface="Georgia" panose="02040502050405020303" pitchFamily="18" charset="0"/>
                        </a:rPr>
                        <a:t>5.22</a:t>
                      </a:r>
                      <a:endParaRPr lang="en-US" sz="1400" b="1" i="0" u="none" strike="noStrike" dirty="0">
                        <a:solidFill>
                          <a:schemeClr val="accent2">
                            <a:lumMod val="75000"/>
                          </a:schemeClr>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6.48</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6.89</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6.93</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6.68</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7.38</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8.49</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8.69</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u="none" strike="noStrike" dirty="0">
                          <a:effectLst/>
                          <a:latin typeface="Georgia" panose="02040502050405020303" pitchFamily="18" charset="0"/>
                        </a:rPr>
                        <a:t>9.95</a:t>
                      </a:r>
                      <a:endParaRPr lang="en-US" sz="1400" b="0" i="0" u="none" strike="noStrike" dirty="0">
                        <a:solidFill>
                          <a:srgbClr val="000000"/>
                        </a:solidFill>
                        <a:effectLst/>
                        <a:latin typeface="Georgia" panose="02040502050405020303"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b="1" u="none" strike="noStrike" dirty="0">
                          <a:solidFill>
                            <a:schemeClr val="accent2">
                              <a:lumMod val="75000"/>
                            </a:schemeClr>
                          </a:solidFill>
                          <a:effectLst/>
                          <a:latin typeface="Georgia" panose="02040502050405020303" pitchFamily="18" charset="0"/>
                        </a:rPr>
                        <a:t>11.74</a:t>
                      </a:r>
                      <a:endParaRPr lang="en-US" sz="1400" b="1" i="0" u="none" strike="noStrike" dirty="0">
                        <a:solidFill>
                          <a:schemeClr val="accent2">
                            <a:lumMod val="75000"/>
                          </a:schemeClr>
                        </a:solidFill>
                        <a:effectLst/>
                        <a:latin typeface="Georgia" panose="02040502050405020303" pitchFamily="18" charset="0"/>
                      </a:endParaRPr>
                    </a:p>
                  </a:txBody>
                  <a:tcPr marL="9525" marR="9525" marT="9525" marB="0" anchor="ctr">
                    <a:lnL>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TextBox 8"/>
          <p:cNvSpPr txBox="1"/>
          <p:nvPr/>
        </p:nvSpPr>
        <p:spPr>
          <a:xfrm>
            <a:off x="914400" y="4297740"/>
            <a:ext cx="7391400" cy="2308324"/>
          </a:xfrm>
          <a:prstGeom prst="rect">
            <a:avLst/>
          </a:prstGeom>
          <a:noFill/>
        </p:spPr>
        <p:txBody>
          <a:bodyPr wrap="square" rtlCol="0">
            <a:spAutoFit/>
          </a:bodyPr>
          <a:lstStyle/>
          <a:p>
            <a:pPr algn="ctr"/>
            <a:r>
              <a:rPr lang="en-US" sz="1600" dirty="0" smtClean="0">
                <a:solidFill>
                  <a:prstClr val="black"/>
                </a:solidFill>
                <a:latin typeface="Georgia" panose="02040502050405020303" pitchFamily="18" charset="0"/>
              </a:rPr>
              <a:t>Source: Ken French Database and </a:t>
            </a:r>
            <a:r>
              <a:rPr lang="en-US" sz="1600" dirty="0" err="1" smtClean="0">
                <a:solidFill>
                  <a:prstClr val="black"/>
                </a:solidFill>
                <a:latin typeface="Georgia" panose="02040502050405020303" pitchFamily="18" charset="0"/>
              </a:rPr>
              <a:t>Tano</a:t>
            </a:r>
            <a:r>
              <a:rPr lang="en-US" sz="1600" dirty="0" smtClean="0">
                <a:solidFill>
                  <a:prstClr val="black"/>
                </a:solidFill>
                <a:latin typeface="Georgia" panose="02040502050405020303" pitchFamily="18" charset="0"/>
              </a:rPr>
              <a:t> Santos</a:t>
            </a:r>
          </a:p>
          <a:p>
            <a:pPr lvl="0" algn="just"/>
            <a:endParaRPr lang="en-US" sz="1600" dirty="0" smtClean="0">
              <a:solidFill>
                <a:prstClr val="black"/>
              </a:solidFill>
              <a:latin typeface="Georgia" panose="02040502050405020303" pitchFamily="18" charset="0"/>
            </a:endParaRPr>
          </a:p>
          <a:p>
            <a:pPr lvl="0" algn="just"/>
            <a:r>
              <a:rPr lang="en-US" sz="1600" dirty="0" smtClean="0">
                <a:solidFill>
                  <a:prstClr val="black"/>
                </a:solidFill>
                <a:latin typeface="Georgia" panose="02040502050405020303" pitchFamily="18" charset="0"/>
              </a:rPr>
              <a:t>The </a:t>
            </a:r>
            <a:r>
              <a:rPr lang="en-US" sz="1600" dirty="0">
                <a:solidFill>
                  <a:prstClr val="black"/>
                </a:solidFill>
                <a:latin typeface="Georgia" panose="02040502050405020303" pitchFamily="18" charset="0"/>
              </a:rPr>
              <a:t>Value Premium cannot be explained by CAPM Beta, leading to the so-called Value Premium Puzzle. Using a habit-formation model, Santos and </a:t>
            </a:r>
            <a:r>
              <a:rPr lang="en-US" sz="1600" dirty="0" err="1">
                <a:solidFill>
                  <a:prstClr val="black"/>
                </a:solidFill>
                <a:latin typeface="Georgia" panose="02040502050405020303" pitchFamily="18" charset="0"/>
              </a:rPr>
              <a:t>Veronesi</a:t>
            </a:r>
            <a:r>
              <a:rPr lang="en-US" sz="1600" dirty="0">
                <a:solidFill>
                  <a:prstClr val="black"/>
                </a:solidFill>
                <a:latin typeface="Georgia" panose="02040502050405020303" pitchFamily="18" charset="0"/>
              </a:rPr>
              <a:t> (</a:t>
            </a:r>
            <a:r>
              <a:rPr lang="en-US" sz="1600" i="1" dirty="0">
                <a:solidFill>
                  <a:prstClr val="black"/>
                </a:solidFill>
                <a:latin typeface="Georgia" panose="02040502050405020303" pitchFamily="18" charset="0"/>
              </a:rPr>
              <a:t>Journal of Financial Economics</a:t>
            </a:r>
            <a:r>
              <a:rPr lang="en-US" sz="1600" dirty="0">
                <a:solidFill>
                  <a:prstClr val="black"/>
                </a:solidFill>
                <a:latin typeface="Georgia" panose="02040502050405020303" pitchFamily="18" charset="0"/>
              </a:rPr>
              <a:t>, 2010) show that solving  the CAPM-puzzle produces a Cash-Flow-Risk </a:t>
            </a:r>
            <a:r>
              <a:rPr lang="en-US" sz="1600" dirty="0" smtClean="0">
                <a:solidFill>
                  <a:prstClr val="black"/>
                </a:solidFill>
                <a:latin typeface="Georgia" panose="02040502050405020303" pitchFamily="18" charset="0"/>
              </a:rPr>
              <a:t>Puzzle</a:t>
            </a:r>
            <a:r>
              <a:rPr lang="en-US" sz="1600" dirty="0">
                <a:solidFill>
                  <a:prstClr val="black"/>
                </a:solidFill>
                <a:latin typeface="Georgia" panose="02040502050405020303" pitchFamily="18" charset="0"/>
              </a:rPr>
              <a:t>, i.e., value stocks have to have ‘‘too much’’ cash-flow risk compared to the data to generate empirically plausible value premiums.</a:t>
            </a:r>
          </a:p>
          <a:p>
            <a:pPr algn="just"/>
            <a:endParaRPr lang="en-US" sz="1600" dirty="0">
              <a:solidFill>
                <a:prstClr val="black"/>
              </a:solidFill>
              <a:latin typeface="Georgia" panose="02040502050405020303" pitchFamily="18" charset="0"/>
            </a:endParaRPr>
          </a:p>
        </p:txBody>
      </p:sp>
      <p:sp>
        <p:nvSpPr>
          <p:cNvPr id="2" name="TextBox 1"/>
          <p:cNvSpPr txBox="1"/>
          <p:nvPr/>
        </p:nvSpPr>
        <p:spPr>
          <a:xfrm>
            <a:off x="381000" y="1447800"/>
            <a:ext cx="8458200" cy="1569660"/>
          </a:xfrm>
          <a:prstGeom prst="rect">
            <a:avLst/>
          </a:prstGeom>
          <a:noFill/>
        </p:spPr>
        <p:txBody>
          <a:bodyPr wrap="square" rtlCol="0">
            <a:spAutoFit/>
          </a:bodyPr>
          <a:lstStyle/>
          <a:p>
            <a:pPr algn="ctr"/>
            <a:r>
              <a:rPr lang="en-US" sz="2400" b="1" u="sng" dirty="0" smtClean="0">
                <a:solidFill>
                  <a:srgbClr val="0070C0"/>
                </a:solidFill>
                <a:latin typeface="Georgia" panose="02040502050405020303" pitchFamily="18" charset="0"/>
              </a:rPr>
              <a:t>Value-weighted </a:t>
            </a:r>
            <a:r>
              <a:rPr lang="en-US" sz="2400" b="1" u="sng" dirty="0">
                <a:solidFill>
                  <a:srgbClr val="0070C0"/>
                </a:solidFill>
                <a:latin typeface="Georgia" panose="02040502050405020303" pitchFamily="18" charset="0"/>
              </a:rPr>
              <a:t>A</a:t>
            </a:r>
            <a:r>
              <a:rPr lang="en-US" sz="2400" b="1" u="sng" dirty="0" smtClean="0">
                <a:solidFill>
                  <a:srgbClr val="0070C0"/>
                </a:solidFill>
                <a:latin typeface="Georgia" panose="02040502050405020303" pitchFamily="18" charset="0"/>
              </a:rPr>
              <a:t>verage </a:t>
            </a:r>
            <a:r>
              <a:rPr lang="en-US" sz="2400" b="1" u="sng" dirty="0">
                <a:solidFill>
                  <a:srgbClr val="0070C0"/>
                </a:solidFill>
                <a:latin typeface="Georgia" panose="02040502050405020303" pitchFamily="18" charset="0"/>
              </a:rPr>
              <a:t>A</a:t>
            </a:r>
            <a:r>
              <a:rPr lang="en-US" sz="2400" b="1" u="sng" dirty="0" smtClean="0">
                <a:solidFill>
                  <a:srgbClr val="0070C0"/>
                </a:solidFill>
                <a:latin typeface="Georgia" panose="02040502050405020303" pitchFamily="18" charset="0"/>
              </a:rPr>
              <a:t>nnualized </a:t>
            </a:r>
            <a:r>
              <a:rPr lang="en-US" sz="2400" b="1" u="sng" dirty="0">
                <a:solidFill>
                  <a:srgbClr val="0070C0"/>
                </a:solidFill>
                <a:latin typeface="Georgia" panose="02040502050405020303" pitchFamily="18" charset="0"/>
              </a:rPr>
              <a:t>E</a:t>
            </a:r>
            <a:r>
              <a:rPr lang="en-US" sz="2400" b="1" u="sng" dirty="0" smtClean="0">
                <a:solidFill>
                  <a:srgbClr val="0070C0"/>
                </a:solidFill>
                <a:latin typeface="Georgia" panose="02040502050405020303" pitchFamily="18" charset="0"/>
              </a:rPr>
              <a:t>xcess </a:t>
            </a:r>
            <a:r>
              <a:rPr lang="en-US" sz="2400" b="1" u="sng" dirty="0">
                <a:solidFill>
                  <a:srgbClr val="0070C0"/>
                </a:solidFill>
                <a:latin typeface="Georgia" panose="02040502050405020303" pitchFamily="18" charset="0"/>
              </a:rPr>
              <a:t>R</a:t>
            </a:r>
            <a:r>
              <a:rPr lang="en-US" sz="2400" b="1" u="sng" dirty="0" smtClean="0">
                <a:solidFill>
                  <a:srgbClr val="0070C0"/>
                </a:solidFill>
                <a:latin typeface="Georgia" panose="02040502050405020303" pitchFamily="18" charset="0"/>
              </a:rPr>
              <a:t>eturns </a:t>
            </a:r>
            <a:r>
              <a:rPr lang="en-US" sz="2400" b="1" u="sng" dirty="0">
                <a:solidFill>
                  <a:srgbClr val="0070C0"/>
                </a:solidFill>
                <a:latin typeface="Georgia" panose="02040502050405020303" pitchFamily="18" charset="0"/>
              </a:rPr>
              <a:t>(in percentages) for </a:t>
            </a:r>
            <a:r>
              <a:rPr lang="en-US" sz="2400" b="1" u="sng" dirty="0" smtClean="0">
                <a:solidFill>
                  <a:srgbClr val="0070C0"/>
                </a:solidFill>
                <a:latin typeface="Georgia" panose="02040502050405020303" pitchFamily="18" charset="0"/>
              </a:rPr>
              <a:t>Ten </a:t>
            </a:r>
            <a:r>
              <a:rPr lang="en-US" sz="2400" b="1" u="sng" dirty="0">
                <a:solidFill>
                  <a:srgbClr val="0070C0"/>
                </a:solidFill>
                <a:latin typeface="Georgia" panose="02040502050405020303" pitchFamily="18" charset="0"/>
              </a:rPr>
              <a:t>P</a:t>
            </a:r>
            <a:r>
              <a:rPr lang="en-US" sz="2400" b="1" u="sng" dirty="0" smtClean="0">
                <a:solidFill>
                  <a:srgbClr val="0070C0"/>
                </a:solidFill>
                <a:latin typeface="Georgia" panose="02040502050405020303" pitchFamily="18" charset="0"/>
              </a:rPr>
              <a:t>ortfolios </a:t>
            </a:r>
            <a:r>
              <a:rPr lang="en-US" sz="2400" b="1" u="sng" dirty="0">
                <a:solidFill>
                  <a:srgbClr val="0070C0"/>
                </a:solidFill>
                <a:latin typeface="Georgia" panose="02040502050405020303" pitchFamily="18" charset="0"/>
              </a:rPr>
              <a:t>sorted on </a:t>
            </a:r>
            <a:endParaRPr lang="en-US" sz="2400" b="1" u="sng" dirty="0" smtClean="0">
              <a:solidFill>
                <a:srgbClr val="0070C0"/>
              </a:solidFill>
              <a:latin typeface="Georgia" panose="02040502050405020303" pitchFamily="18" charset="0"/>
            </a:endParaRPr>
          </a:p>
          <a:p>
            <a:pPr algn="ctr"/>
            <a:r>
              <a:rPr lang="en-US" sz="2400" b="1" u="sng" dirty="0" smtClean="0">
                <a:solidFill>
                  <a:srgbClr val="0070C0"/>
                </a:solidFill>
                <a:latin typeface="Georgia" panose="02040502050405020303" pitchFamily="18" charset="0"/>
              </a:rPr>
              <a:t>Book-to-Market </a:t>
            </a:r>
            <a:endParaRPr lang="en-US" sz="2400" b="1" u="sng" dirty="0">
              <a:solidFill>
                <a:srgbClr val="0070C0"/>
              </a:solidFill>
              <a:latin typeface="Georgia" panose="02040502050405020303" pitchFamily="18" charset="0"/>
            </a:endParaRPr>
          </a:p>
          <a:p>
            <a:pPr algn="ctr"/>
            <a:endParaRPr lang="en-US" sz="2400" b="1" u="sng" dirty="0">
              <a:solidFill>
                <a:srgbClr val="00B0F0"/>
              </a:solidFill>
            </a:endParaRPr>
          </a:p>
        </p:txBody>
      </p:sp>
    </p:spTree>
    <p:extLst>
      <p:ext uri="{BB962C8B-B14F-4D97-AF65-F5344CB8AC3E}">
        <p14:creationId xmlns:p14="http://schemas.microsoft.com/office/powerpoint/2010/main" val="1933205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pPr marL="0" indent="0" algn="ctr">
              <a:buNone/>
            </a:pPr>
            <a:r>
              <a:rPr lang="en-US" sz="2400" b="1" u="sng" dirty="0" smtClean="0">
                <a:solidFill>
                  <a:srgbClr val="0070C0"/>
                </a:solidFill>
              </a:rPr>
              <a:t>Evidence from Global Markets</a:t>
            </a:r>
          </a:p>
          <a:p>
            <a:pPr marL="0" indent="0" algn="ctr">
              <a:buNone/>
            </a:pPr>
            <a:r>
              <a:rPr lang="en-US" sz="2400" dirty="0" smtClean="0"/>
              <a:t>Nusret Cakici and Sinan Tan, JIMF, June 2014</a:t>
            </a:r>
            <a:endParaRPr lang="en-US" dirty="0" smtClean="0"/>
          </a:p>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14935078"/>
              </p:ext>
            </p:extLst>
          </p:nvPr>
        </p:nvGraphicFramePr>
        <p:xfrm>
          <a:off x="990600" y="2514603"/>
          <a:ext cx="7346950" cy="3429003"/>
        </p:xfrm>
        <a:graphic>
          <a:graphicData uri="http://schemas.openxmlformats.org/drawingml/2006/table">
            <a:tbl>
              <a:tblPr/>
              <a:tblGrid>
                <a:gridCol w="1905000"/>
                <a:gridCol w="1676400"/>
                <a:gridCol w="304800"/>
                <a:gridCol w="1836133"/>
                <a:gridCol w="1624617"/>
              </a:tblGrid>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Country</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smtClean="0">
                          <a:effectLst/>
                        </a:rPr>
                        <a:t>Value</a:t>
                      </a:r>
                      <a:r>
                        <a:rPr lang="en-US" sz="1400" u="none" strike="noStrike" baseline="0" dirty="0" smtClean="0">
                          <a:effectLst/>
                        </a:rPr>
                        <a:t> Premium</a:t>
                      </a:r>
                      <a:r>
                        <a:rPr lang="en-US" sz="1400" u="none" strike="noStrike" dirty="0" smtClean="0">
                          <a:effectLst/>
                        </a:rPr>
                        <a:t>(%)</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 </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Country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smtClean="0">
                          <a:effectLst/>
                        </a:rPr>
                        <a:t>Value</a:t>
                      </a:r>
                      <a:r>
                        <a:rPr lang="en-US" sz="1400" u="none" strike="noStrike" baseline="0" dirty="0" smtClean="0">
                          <a:effectLst/>
                        </a:rPr>
                        <a:t> Premium</a:t>
                      </a:r>
                      <a:r>
                        <a:rPr lang="en-US" sz="1400" u="none" strike="noStrike" dirty="0" smtClean="0">
                          <a:effectLst/>
                        </a:rPr>
                        <a:t>(%)</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54000">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 </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Av. Monthly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 </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 </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Av. Monthly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Austria</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0.77</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Portugal</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0.37</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Belgium</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0.49</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Spain</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0.29</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Denmark</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1.35</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Sweden</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0.69</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Finland</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0.44</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Switzerland</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0.40</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France</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0.68</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UK</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0.36</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Germany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0.82</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Australia</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0.77</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Greece</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0.88</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Hong Kong</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0.89</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Ireland</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1.51</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Japan</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0.97</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Italy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0.55</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New Zealand</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0.82</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Netherlands</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0.49</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Singapore</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0.99</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Norway</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0.97</a:t>
                      </a:r>
                      <a:endParaRPr lang="en-US" sz="1400" b="1"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a:effectLst/>
                        </a:rPr>
                        <a:t>Canada</a:t>
                      </a:r>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0.80</a:t>
                      </a:r>
                      <a:endParaRPr lang="en-US" sz="1400" b="1"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44231">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400" b="0" i="0" u="none" strike="noStrike">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USA</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400" u="none" strike="noStrike" dirty="0">
                          <a:effectLst/>
                        </a:rPr>
                        <a:t>0.37</a:t>
                      </a:r>
                      <a:endParaRPr lang="en-US" sz="1400" b="0" i="0" u="none" strike="noStrike" dirty="0">
                        <a:solidFill>
                          <a:srgbClr val="000000"/>
                        </a:solidFill>
                        <a:effectLst/>
                        <a:latin typeface="Times New Roman"/>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extLst>
      <p:ext uri="{BB962C8B-B14F-4D97-AF65-F5344CB8AC3E}">
        <p14:creationId xmlns:p14="http://schemas.microsoft.com/office/powerpoint/2010/main" val="3271003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525963"/>
          </a:xfrm>
        </p:spPr>
        <p:txBody>
          <a:bodyPr>
            <a:normAutofit/>
          </a:bodyPr>
          <a:lstStyle/>
          <a:p>
            <a:pPr marL="0" indent="0" algn="ctr">
              <a:buNone/>
            </a:pPr>
            <a:r>
              <a:rPr lang="en-US" sz="2800" b="1" u="sng" dirty="0" smtClean="0">
                <a:solidFill>
                  <a:srgbClr val="0070C0"/>
                </a:solidFill>
              </a:rPr>
              <a:t>Evidence from Global Markets</a:t>
            </a:r>
          </a:p>
          <a:p>
            <a:pPr marL="0" indent="0" algn="ctr">
              <a:buNone/>
            </a:pPr>
            <a:endParaRPr lang="en-US" sz="2800" b="1" u="sng" dirty="0" smtClean="0">
              <a:solidFill>
                <a:srgbClr val="0070C0"/>
              </a:solidFill>
            </a:endParaRPr>
          </a:p>
          <a:p>
            <a:pPr marL="0" indent="0">
              <a:buNone/>
            </a:pPr>
            <a:r>
              <a:rPr lang="en-US" sz="2400" dirty="0" smtClean="0"/>
              <a:t>Value and Momentum Everywhere, </a:t>
            </a:r>
            <a:r>
              <a:rPr lang="en-US" sz="2400" dirty="0">
                <a:solidFill>
                  <a:prstClr val="black"/>
                </a:solidFill>
              </a:rPr>
              <a:t>Clifford </a:t>
            </a:r>
            <a:r>
              <a:rPr lang="en-US" sz="2400" dirty="0" err="1">
                <a:solidFill>
                  <a:prstClr val="black"/>
                </a:solidFill>
              </a:rPr>
              <a:t>Asness</a:t>
            </a:r>
            <a:r>
              <a:rPr lang="en-US" sz="2400" dirty="0">
                <a:solidFill>
                  <a:prstClr val="black"/>
                </a:solidFill>
              </a:rPr>
              <a:t>, Tobias Moskowitz and Lasse </a:t>
            </a:r>
            <a:r>
              <a:rPr lang="en-US" sz="2400" dirty="0" smtClean="0">
                <a:solidFill>
                  <a:prstClr val="black"/>
                </a:solidFill>
              </a:rPr>
              <a:t>Pedersen, </a:t>
            </a:r>
            <a:r>
              <a:rPr lang="en-US" sz="2400" i="1" dirty="0" smtClean="0"/>
              <a:t>Journal of Finance</a:t>
            </a:r>
            <a:r>
              <a:rPr lang="en-US" sz="2400" dirty="0" smtClean="0"/>
              <a:t>, 2013</a:t>
            </a:r>
          </a:p>
          <a:p>
            <a:pPr marL="0" indent="0">
              <a:buNone/>
            </a:pPr>
            <a:endParaRPr lang="en-US" sz="2400" dirty="0" smtClean="0"/>
          </a:p>
          <a:p>
            <a:pPr marL="0" indent="0">
              <a:buNone/>
            </a:pPr>
            <a:r>
              <a:rPr lang="en-US" sz="2400" dirty="0" smtClean="0"/>
              <a:t>This paper finds consistent value </a:t>
            </a:r>
            <a:r>
              <a:rPr lang="en-US" sz="2400" dirty="0" err="1" smtClean="0"/>
              <a:t>premia</a:t>
            </a:r>
            <a:r>
              <a:rPr lang="en-US" sz="2400" dirty="0" smtClean="0"/>
              <a:t> across 8 diverse markets and asset classes, spanning 4 equity markets (USA, UK, continental Europe and Japan), plus global equity indices, currencies, global government bonds, and commodity futures. </a:t>
            </a:r>
            <a:endParaRPr lang="en-US" sz="2800" dirty="0"/>
          </a:p>
        </p:txBody>
      </p:sp>
    </p:spTree>
    <p:extLst>
      <p:ext uri="{BB962C8B-B14F-4D97-AF65-F5344CB8AC3E}">
        <p14:creationId xmlns:p14="http://schemas.microsoft.com/office/powerpoint/2010/main" val="1290138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pPr marL="0" indent="0" algn="ctr">
              <a:buFont typeface="Arial" panose="020B0604020202020204" pitchFamily="34" charset="0"/>
              <a:buNone/>
            </a:pPr>
            <a:r>
              <a:rPr lang="en-US" dirty="0" smtClean="0"/>
              <a:t>Brief Introductions</a:t>
            </a:r>
          </a:p>
        </p:txBody>
      </p:sp>
    </p:spTree>
    <p:extLst>
      <p:ext uri="{BB962C8B-B14F-4D97-AF65-F5344CB8AC3E}">
        <p14:creationId xmlns:p14="http://schemas.microsoft.com/office/powerpoint/2010/main" val="2150077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371600"/>
          </a:xfrm>
        </p:spPr>
        <p:txBody>
          <a:bodyPr>
            <a:normAutofit fontScale="70000" lnSpcReduction="20000"/>
          </a:bodyPr>
          <a:lstStyle/>
          <a:p>
            <a:pPr marL="0" indent="0" algn="ctr">
              <a:buNone/>
            </a:pPr>
            <a:r>
              <a:rPr lang="en-US" b="1" u="sng" dirty="0" smtClean="0">
                <a:solidFill>
                  <a:srgbClr val="0070C0"/>
                </a:solidFill>
              </a:rPr>
              <a:t>The Quality Dimension of Value</a:t>
            </a:r>
          </a:p>
          <a:p>
            <a:pPr marL="0" indent="0">
              <a:buNone/>
            </a:pPr>
            <a:r>
              <a:rPr lang="en-US" dirty="0" smtClean="0"/>
              <a:t>Value-weighted average excess returns to double-sorted portfolios; July 1963 – Dec 2010 (Robert </a:t>
            </a:r>
            <a:r>
              <a:rPr lang="en-US" dirty="0" err="1" smtClean="0"/>
              <a:t>Novy</a:t>
            </a:r>
            <a:r>
              <a:rPr lang="en-US" dirty="0" smtClean="0"/>
              <a:t>-Marx, The Other Side of Value, </a:t>
            </a:r>
            <a:r>
              <a:rPr lang="en-US" i="1" dirty="0" smtClean="0"/>
              <a:t>Journal of Financial Economics</a:t>
            </a:r>
            <a:r>
              <a:rPr lang="en-US" dirty="0" smtClean="0"/>
              <a:t>, 2013)</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1374125"/>
              </p:ext>
            </p:extLst>
          </p:nvPr>
        </p:nvGraphicFramePr>
        <p:xfrm>
          <a:off x="457200" y="3276600"/>
          <a:ext cx="8000998" cy="2438400"/>
        </p:xfrm>
        <a:graphic>
          <a:graphicData uri="http://schemas.openxmlformats.org/drawingml/2006/table">
            <a:tbl>
              <a:tblPr>
                <a:tableStyleId>{5C22544A-7EE6-4342-B048-85BDC9FD1C3A}</a:tableStyleId>
              </a:tblPr>
              <a:tblGrid>
                <a:gridCol w="2768738"/>
                <a:gridCol w="1046452"/>
                <a:gridCol w="1046452"/>
                <a:gridCol w="1046452"/>
                <a:gridCol w="1046452"/>
                <a:gridCol w="1046452"/>
              </a:tblGrid>
              <a:tr h="304800">
                <a:tc>
                  <a:txBody>
                    <a:bodyPr/>
                    <a:lstStyle/>
                    <a:p>
                      <a:pPr algn="l" fontAlgn="b"/>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gridSpan="5">
                  <a:txBody>
                    <a:bodyPr/>
                    <a:lstStyle/>
                    <a:p>
                      <a:pPr algn="ctr" fontAlgn="b"/>
                      <a:r>
                        <a:rPr lang="en-US" sz="1600" u="none" strike="noStrike" dirty="0">
                          <a:effectLst/>
                          <a:latin typeface="Georgia" panose="02040502050405020303" pitchFamily="18" charset="0"/>
                        </a:rPr>
                        <a:t>Gross profits-to-asset quintiles</a:t>
                      </a:r>
                      <a:endParaRPr lang="en-US" sz="1600" b="0" i="0" u="none" strike="noStrike" dirty="0">
                        <a:solidFill>
                          <a:srgbClr val="000000"/>
                        </a:solidFill>
                        <a:effectLst/>
                        <a:latin typeface="Georgia" panose="02040502050405020303" pitchFamily="18" charset="0"/>
                      </a:endParaRPr>
                    </a:p>
                  </a:txBody>
                  <a:tcPr marL="9525" marR="9525" marT="9525"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algn="l" fontAlgn="b"/>
                      <a:endParaRPr lang="en-US" sz="1600" b="0" i="0" u="none" strike="noStrike" dirty="0">
                        <a:solidFill>
                          <a:srgbClr val="000000"/>
                        </a:solidFill>
                        <a:effectLst/>
                        <a:latin typeface="Georgia" panose="02040502050405020303" pitchFamily="18" charset="0"/>
                      </a:endParaRPr>
                    </a:p>
                  </a:txBody>
                  <a:tcPr marL="9525" marR="9525" marT="9525"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eorgia" panose="02040502050405020303" pitchFamily="18" charset="0"/>
                        </a:rPr>
                        <a:t>Low</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eorgia" panose="02040502050405020303" pitchFamily="18" charset="0"/>
                        </a:rPr>
                        <a:t>2</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eorgia" panose="02040502050405020303" pitchFamily="18" charset="0"/>
                        </a:rPr>
                        <a:t>3</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eorgia" panose="02040502050405020303" pitchFamily="18" charset="0"/>
                        </a:rPr>
                        <a:t>4</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Georgia" panose="02040502050405020303" pitchFamily="18" charset="0"/>
                        </a:rPr>
                        <a:t>High</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a:txBody>
                    <a:bodyPr/>
                    <a:lstStyle/>
                    <a:p>
                      <a:pPr algn="ctr" fontAlgn="b"/>
                      <a:r>
                        <a:rPr lang="en-US" sz="1600" u="none" strike="noStrike" dirty="0">
                          <a:effectLst/>
                          <a:latin typeface="Georgia" panose="02040502050405020303" pitchFamily="18" charset="0"/>
                        </a:rPr>
                        <a:t>Book-to-market quintiles </a:t>
                      </a:r>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600" b="0" i="0" u="none" strike="noStrike" dirty="0">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600" b="0" i="0" u="none" strike="noStrike">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600" b="0" i="0" u="none" strike="noStrike">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600" b="0" i="0" u="none" strike="noStrike">
                        <a:solidFill>
                          <a:srgbClr val="000000"/>
                        </a:solidFill>
                        <a:effectLst/>
                        <a:latin typeface="Georgia" panose="02040502050405020303" pitchFamily="18" charset="0"/>
                      </a:endParaRPr>
                    </a:p>
                  </a:txBody>
                  <a:tcPr marL="9525" marR="9525" marT="9525" marB="0" anchor="ctr">
                    <a:lnT w="12700" cap="flat" cmpd="sng" algn="ctr">
                      <a:solidFill>
                        <a:schemeClr val="tx1"/>
                      </a:solidFill>
                      <a:prstDash val="solid"/>
                      <a:round/>
                      <a:headEnd type="none" w="med" len="med"/>
                      <a:tailEnd type="none" w="med" len="med"/>
                    </a:lnT>
                    <a:solidFill>
                      <a:schemeClr val="bg1"/>
                    </a:solidFill>
                  </a:tcPr>
                </a:tc>
              </a:tr>
              <a:tr h="304800">
                <a:tc>
                  <a:txBody>
                    <a:bodyPr/>
                    <a:lstStyle/>
                    <a:p>
                      <a:pPr algn="ctr" fontAlgn="b"/>
                      <a:r>
                        <a:rPr lang="en-US" sz="1600" u="none" strike="noStrike" dirty="0">
                          <a:effectLst/>
                          <a:latin typeface="Georgia" panose="02040502050405020303" pitchFamily="18" charset="0"/>
                        </a:rPr>
                        <a:t>Low</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a:effectLst/>
                          <a:latin typeface="Georgia" panose="02040502050405020303" pitchFamily="18" charset="0"/>
                        </a:rPr>
                        <a:t>-</a:t>
                      </a:r>
                      <a:r>
                        <a:rPr lang="en-US" sz="1600" u="none" strike="noStrike" dirty="0" smtClean="0">
                          <a:effectLst/>
                          <a:latin typeface="Georgia" panose="02040502050405020303" pitchFamily="18" charset="0"/>
                        </a:rPr>
                        <a:t>0.08</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0.19</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0.27</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0.26</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0.56</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r>
              <a:tr h="304800">
                <a:tc>
                  <a:txBody>
                    <a:bodyPr/>
                    <a:lstStyle/>
                    <a:p>
                      <a:pPr algn="ctr" fontAlgn="b"/>
                      <a:r>
                        <a:rPr lang="en-US" sz="1600" u="none" strike="noStrike" dirty="0">
                          <a:effectLst/>
                          <a:latin typeface="Georgia" panose="02040502050405020303" pitchFamily="18" charset="0"/>
                        </a:rPr>
                        <a:t>2</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0.19</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0.30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0.40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0.70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0.90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r>
              <a:tr h="304800">
                <a:tc>
                  <a:txBody>
                    <a:bodyPr/>
                    <a:lstStyle/>
                    <a:p>
                      <a:pPr algn="ctr" fontAlgn="b"/>
                      <a:r>
                        <a:rPr lang="en-US" sz="1600" u="none" strike="noStrike" dirty="0">
                          <a:effectLst/>
                          <a:latin typeface="Georgia" panose="02040502050405020303" pitchFamily="18" charset="0"/>
                        </a:rPr>
                        <a:t>3</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0.38</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0.39</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0.74</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0.69</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0.87</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r>
              <a:tr h="304800">
                <a:tc>
                  <a:txBody>
                    <a:bodyPr/>
                    <a:lstStyle/>
                    <a:p>
                      <a:pPr algn="ctr" fontAlgn="b"/>
                      <a:r>
                        <a:rPr lang="en-US" sz="1600" u="none" strike="noStrike" dirty="0">
                          <a:effectLst/>
                          <a:latin typeface="Georgia" panose="02040502050405020303" pitchFamily="18" charset="0"/>
                        </a:rPr>
                        <a:t>4</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0.50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0.60</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0.94</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1.04</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0.93</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r>
              <a:tr h="304800">
                <a:tc>
                  <a:txBody>
                    <a:bodyPr/>
                    <a:lstStyle/>
                    <a:p>
                      <a:pPr algn="ctr" fontAlgn="b"/>
                      <a:r>
                        <a:rPr lang="en-US" sz="1600" u="none" strike="noStrike" dirty="0">
                          <a:effectLst/>
                          <a:latin typeface="Georgia" panose="02040502050405020303" pitchFamily="18" charset="0"/>
                        </a:rPr>
                        <a:t>High</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0.65</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0.83</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0.96</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1.09</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c>
                  <a:txBody>
                    <a:bodyPr/>
                    <a:lstStyle/>
                    <a:p>
                      <a:pPr algn="ctr" fontAlgn="b"/>
                      <a:r>
                        <a:rPr lang="en-US" sz="1600" u="none" strike="noStrike" dirty="0" smtClean="0">
                          <a:effectLst/>
                          <a:latin typeface="Georgia" panose="02040502050405020303" pitchFamily="18" charset="0"/>
                        </a:rPr>
                        <a:t>1.08</a:t>
                      </a:r>
                      <a:endParaRPr lang="en-US" sz="1600" b="0" i="0" u="none" strike="noStrike" dirty="0">
                        <a:solidFill>
                          <a:srgbClr val="000000"/>
                        </a:solidFill>
                        <a:effectLst/>
                        <a:latin typeface="Georgia" panose="02040502050405020303" pitchFamily="18" charset="0"/>
                      </a:endParaRPr>
                    </a:p>
                  </a:txBody>
                  <a:tcPr marL="9525" marR="9525" marT="9525" marB="0" anchor="ctr">
                    <a:solidFill>
                      <a:schemeClr val="bg1"/>
                    </a:solidFill>
                  </a:tcPr>
                </a:tc>
              </a:tr>
            </a:tbl>
          </a:graphicData>
        </a:graphic>
      </p:graphicFrame>
    </p:spTree>
    <p:extLst>
      <p:ext uri="{BB962C8B-B14F-4D97-AF65-F5344CB8AC3E}">
        <p14:creationId xmlns:p14="http://schemas.microsoft.com/office/powerpoint/2010/main" val="2356641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048281700"/>
              </p:ext>
            </p:extLst>
          </p:nvPr>
        </p:nvGraphicFramePr>
        <p:xfrm>
          <a:off x="228600" y="1295400"/>
          <a:ext cx="8610598" cy="5090160"/>
        </p:xfrm>
        <a:graphic>
          <a:graphicData uri="http://schemas.openxmlformats.org/drawingml/2006/table">
            <a:tbl>
              <a:tblPr/>
              <a:tblGrid>
                <a:gridCol w="1980263"/>
                <a:gridCol w="1326067"/>
                <a:gridCol w="1326067"/>
                <a:gridCol w="1326067"/>
                <a:gridCol w="1326067"/>
                <a:gridCol w="1326067"/>
              </a:tblGrid>
              <a:tr h="280988">
                <a:tc gridSpan="6">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b="1" u="sng" strike="noStrike" dirty="0">
                          <a:solidFill>
                            <a:srgbClr val="0070C0"/>
                          </a:solidFill>
                          <a:effectLst/>
                        </a:rPr>
                        <a:t>Returns to </a:t>
                      </a:r>
                      <a:r>
                        <a:rPr lang="en-US" sz="1800" b="1" u="sng" strike="noStrike" dirty="0" smtClean="0">
                          <a:solidFill>
                            <a:srgbClr val="0070C0"/>
                          </a:solidFill>
                          <a:effectLst/>
                        </a:rPr>
                        <a:t>Value/Glamour </a:t>
                      </a:r>
                      <a:r>
                        <a:rPr lang="en-US" sz="1800" b="1" u="sng" strike="noStrike" dirty="0">
                          <a:solidFill>
                            <a:srgbClr val="0070C0"/>
                          </a:solidFill>
                          <a:effectLst/>
                        </a:rPr>
                        <a:t>S</a:t>
                      </a:r>
                      <a:r>
                        <a:rPr lang="en-US" sz="1800" b="1" u="sng" strike="noStrike" dirty="0" smtClean="0">
                          <a:solidFill>
                            <a:srgbClr val="0070C0"/>
                          </a:solidFill>
                          <a:effectLst/>
                        </a:rPr>
                        <a:t>trategy </a:t>
                      </a:r>
                      <a:r>
                        <a:rPr lang="en-US" sz="1800" b="1" u="sng" strike="noStrike" dirty="0">
                          <a:solidFill>
                            <a:srgbClr val="0070C0"/>
                          </a:solidFill>
                          <a:effectLst/>
                        </a:rPr>
                        <a:t>C</a:t>
                      </a:r>
                      <a:r>
                        <a:rPr lang="en-US" sz="1800" b="1" u="sng" strike="noStrike" dirty="0" smtClean="0">
                          <a:solidFill>
                            <a:srgbClr val="0070C0"/>
                          </a:solidFill>
                          <a:effectLst/>
                        </a:rPr>
                        <a:t>onditional </a:t>
                      </a:r>
                      <a:r>
                        <a:rPr lang="en-US" sz="1800" b="1" u="sng" strike="noStrike" dirty="0">
                          <a:solidFill>
                            <a:srgbClr val="0070C0"/>
                          </a:solidFill>
                          <a:effectLst/>
                        </a:rPr>
                        <a:t>U</a:t>
                      </a:r>
                      <a:r>
                        <a:rPr lang="en-US" sz="1800" b="1" u="sng" strike="noStrike" dirty="0" smtClean="0">
                          <a:solidFill>
                            <a:srgbClr val="0070C0"/>
                          </a:solidFill>
                          <a:effectLst/>
                        </a:rPr>
                        <a:t>pon </a:t>
                      </a:r>
                      <a:r>
                        <a:rPr lang="en-US" sz="1800" b="1" u="sng" strike="noStrike" dirty="0">
                          <a:solidFill>
                            <a:srgbClr val="0070C0"/>
                          </a:solidFill>
                          <a:effectLst/>
                        </a:rPr>
                        <a:t>F</a:t>
                      </a:r>
                      <a:r>
                        <a:rPr lang="en-US" sz="1800" b="1" u="sng" strike="noStrike" dirty="0" smtClean="0">
                          <a:solidFill>
                            <a:srgbClr val="0070C0"/>
                          </a:solidFill>
                          <a:effectLst/>
                        </a:rPr>
                        <a:t>irm Fundamentals (J.</a:t>
                      </a:r>
                      <a:r>
                        <a:rPr lang="en-US" sz="1800" b="1" u="sng" strike="noStrike" baseline="0" dirty="0" smtClean="0">
                          <a:solidFill>
                            <a:srgbClr val="0070C0"/>
                          </a:solidFill>
                          <a:effectLst/>
                        </a:rPr>
                        <a:t> </a:t>
                      </a:r>
                      <a:r>
                        <a:rPr lang="en-US" sz="1800" b="1" u="sng" strike="noStrike" baseline="0" dirty="0" err="1" smtClean="0">
                          <a:solidFill>
                            <a:srgbClr val="0070C0"/>
                          </a:solidFill>
                          <a:effectLst/>
                        </a:rPr>
                        <a:t>Piotroski</a:t>
                      </a:r>
                      <a:r>
                        <a:rPr lang="en-US" sz="1800" b="1" u="sng" strike="noStrike" baseline="0" dirty="0" smtClean="0">
                          <a:solidFill>
                            <a:srgbClr val="0070C0"/>
                          </a:solidFill>
                          <a:effectLst/>
                        </a:rPr>
                        <a:t> and Eric So, </a:t>
                      </a:r>
                      <a:r>
                        <a:rPr lang="en-US" sz="1800" b="1" i="1" u="sng" strike="noStrike" baseline="0" dirty="0" smtClean="0">
                          <a:solidFill>
                            <a:srgbClr val="0070C0"/>
                          </a:solidFill>
                          <a:effectLst/>
                        </a:rPr>
                        <a:t>Review of Financial Studies</a:t>
                      </a:r>
                      <a:r>
                        <a:rPr lang="en-US" sz="1800" b="1" u="sng" strike="noStrike" baseline="0" dirty="0" smtClean="0">
                          <a:solidFill>
                            <a:srgbClr val="0070C0"/>
                          </a:solidFill>
                          <a:effectLst/>
                        </a:rPr>
                        <a:t>, </a:t>
                      </a:r>
                      <a:r>
                        <a:rPr lang="en-US" sz="1800" b="1" u="sng" strike="noStrike" baseline="0" dirty="0" err="1" smtClean="0">
                          <a:solidFill>
                            <a:srgbClr val="0070C0"/>
                          </a:solidFill>
                          <a:effectLst/>
                        </a:rPr>
                        <a:t>vol</a:t>
                      </a:r>
                      <a:r>
                        <a:rPr lang="en-US" sz="1800" b="1" u="sng" strike="noStrike" baseline="0" dirty="0" smtClean="0">
                          <a:solidFill>
                            <a:srgbClr val="0070C0"/>
                          </a:solidFill>
                          <a:effectLst/>
                        </a:rPr>
                        <a:t> 25, no 9, 2012)</a:t>
                      </a:r>
                      <a:endParaRPr lang="en-US" sz="1800" b="1" i="0" u="sng" strike="noStrike" dirty="0">
                        <a:solidFill>
                          <a:srgbClr val="0070C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gridSpan="5">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b="1" u="none" strike="noStrike" dirty="0" smtClean="0">
                          <a:effectLst/>
                        </a:rPr>
                        <a:t> </a:t>
                      </a:r>
                      <a:r>
                        <a:rPr lang="en-US" sz="1800" b="1" u="none" strike="noStrike" dirty="0">
                          <a:effectLst/>
                        </a:rPr>
                        <a:t>12-Month Returns</a:t>
                      </a:r>
                      <a:endParaRPr lang="en-US" sz="1800" b="1"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pPr algn="l" fontAlgn="b"/>
                      <a:endParaRPr lang="en-US" sz="1800" b="1"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800" b="0" i="0" u="none" strike="noStrike" dirty="0">
                        <a:solidFill>
                          <a:srgbClr val="000000"/>
                        </a:solidFill>
                        <a:effectLst/>
                        <a:latin typeface="Calibri"/>
                      </a:endParaRPr>
                    </a:p>
                  </a:txBody>
                  <a:tcPr marL="9525" marR="9525" marT="9525" marB="0" anchor="b"/>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Glamour</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Middle</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Value</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V-G Diff.</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(t-statistic)</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a:effectLst/>
                        </a:rPr>
                        <a:t>Unconditional</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-0.0549</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0.0143</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0.0632</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0.1181</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(9.813)</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a:effectLst/>
                        </a:rPr>
                        <a:t>FSCORE</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dirty="0">
                          <a:effectLst/>
                        </a:rPr>
                        <a:t>Low (0-3)</a:t>
                      </a:r>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-0.1438</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-0.0328</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0.0221</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0.1659</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(13.799)</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a:effectLst/>
                        </a:rPr>
                        <a:t>Mid (4-6)</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-0.0511</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0.0172</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0.0693</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0.1204</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(17.562)</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a:effectLst/>
                        </a:rPr>
                        <a:t>High (7-9)</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0.0207</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0.0382</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0.0826</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0.0619</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(5.107)</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a:effectLst/>
                        </a:rPr>
                        <a:t>High-Low</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0.1644</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0.071</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0.0604</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r>
                        <a:rPr lang="en-US" sz="1800" u="none" strike="noStrike" dirty="0">
                          <a:effectLst/>
                        </a:rPr>
                        <a:t>(t-statistic)</a:t>
                      </a:r>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(14.010)</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(7.348)</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(5.398)</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280988">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b"/>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gridSpan="2">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r>
                        <a:rPr lang="en-US" sz="1800" u="none" strike="noStrike">
                          <a:effectLst/>
                        </a:rPr>
                        <a:t>Congruent V/G Strategy</a:t>
                      </a:r>
                      <a:endParaRPr lang="en-US" sz="1800" b="0" i="0" u="none" strike="noStrike">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a:effectLst/>
                        </a:rPr>
                        <a:t>0.0014</a:t>
                      </a:r>
                      <a:endParaRPr lang="en-US" sz="1800" b="0" i="0" u="none" strike="noStrike">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(0.128)</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r>
              <a:tr h="280988">
                <a:tc gridSpan="2">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l" fontAlgn="b"/>
                      <a:r>
                        <a:rPr lang="en-US" sz="1800" u="none" strike="noStrike" dirty="0">
                          <a:effectLst/>
                        </a:rPr>
                        <a:t>Incongruent V/G Strategy</a:t>
                      </a:r>
                      <a:endParaRPr lang="en-US" sz="1800" b="0" i="0" u="none" strike="noStrike" dirty="0">
                        <a:solidFill>
                          <a:srgbClr val="000000"/>
                        </a:solidFill>
                        <a:effectLst/>
                        <a:latin typeface="Calibri"/>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0.2264</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eorgia"/>
                          <a:ea typeface=""/>
                          <a:cs typeface=""/>
                        </a:defRPr>
                      </a:lvl1pPr>
                      <a:lvl2pPr marL="457200" algn="l" defTabSz="914400" rtl="0" eaLnBrk="1" latinLnBrk="0" hangingPunct="1">
                        <a:defRPr sz="1800" kern="1200">
                          <a:solidFill>
                            <a:schemeClr val="dk1"/>
                          </a:solidFill>
                          <a:latin typeface="Georgia"/>
                          <a:ea typeface=""/>
                          <a:cs typeface=""/>
                        </a:defRPr>
                      </a:lvl2pPr>
                      <a:lvl3pPr marL="914400" algn="l" defTabSz="914400" rtl="0" eaLnBrk="1" latinLnBrk="0" hangingPunct="1">
                        <a:defRPr sz="1800" kern="1200">
                          <a:solidFill>
                            <a:schemeClr val="dk1"/>
                          </a:solidFill>
                          <a:latin typeface="Georgia"/>
                          <a:ea typeface=""/>
                          <a:cs typeface=""/>
                        </a:defRPr>
                      </a:lvl3pPr>
                      <a:lvl4pPr marL="1371600" algn="l" defTabSz="914400" rtl="0" eaLnBrk="1" latinLnBrk="0" hangingPunct="1">
                        <a:defRPr sz="1800" kern="1200">
                          <a:solidFill>
                            <a:schemeClr val="dk1"/>
                          </a:solidFill>
                          <a:latin typeface="Georgia"/>
                          <a:ea typeface=""/>
                          <a:cs typeface=""/>
                        </a:defRPr>
                      </a:lvl4pPr>
                      <a:lvl5pPr marL="1828800" algn="l" defTabSz="914400" rtl="0" eaLnBrk="1" latinLnBrk="0" hangingPunct="1">
                        <a:defRPr sz="1800" kern="1200">
                          <a:solidFill>
                            <a:schemeClr val="dk1"/>
                          </a:solidFill>
                          <a:latin typeface="Georgia"/>
                          <a:ea typeface=""/>
                          <a:cs typeface=""/>
                        </a:defRPr>
                      </a:lvl5pPr>
                      <a:lvl6pPr marL="2286000" algn="l" defTabSz="914400" rtl="0" eaLnBrk="1" latinLnBrk="0" hangingPunct="1">
                        <a:defRPr sz="1800" kern="1200">
                          <a:solidFill>
                            <a:schemeClr val="dk1"/>
                          </a:solidFill>
                          <a:latin typeface="Georgia"/>
                          <a:ea typeface=""/>
                          <a:cs typeface=""/>
                        </a:defRPr>
                      </a:lvl6pPr>
                      <a:lvl7pPr marL="2743200" algn="l" defTabSz="914400" rtl="0" eaLnBrk="1" latinLnBrk="0" hangingPunct="1">
                        <a:defRPr sz="1800" kern="1200">
                          <a:solidFill>
                            <a:schemeClr val="dk1"/>
                          </a:solidFill>
                          <a:latin typeface="Georgia"/>
                          <a:ea typeface=""/>
                          <a:cs typeface=""/>
                        </a:defRPr>
                      </a:lvl7pPr>
                      <a:lvl8pPr marL="3200400" algn="l" defTabSz="914400" rtl="0" eaLnBrk="1" latinLnBrk="0" hangingPunct="1">
                        <a:defRPr sz="1800" kern="1200">
                          <a:solidFill>
                            <a:schemeClr val="dk1"/>
                          </a:solidFill>
                          <a:latin typeface="Georgia"/>
                          <a:ea typeface=""/>
                          <a:cs typeface=""/>
                        </a:defRPr>
                      </a:lvl8pPr>
                      <a:lvl9pPr marL="3657600" algn="l" defTabSz="914400" rtl="0" eaLnBrk="1" latinLnBrk="0" hangingPunct="1">
                        <a:defRPr sz="1800" kern="1200">
                          <a:solidFill>
                            <a:schemeClr val="dk1"/>
                          </a:solidFill>
                          <a:latin typeface="Georgia"/>
                          <a:ea typeface=""/>
                          <a:cs typeface=""/>
                        </a:defRPr>
                      </a:lvl9pPr>
                    </a:lstStyle>
                    <a:p>
                      <a:pPr algn="ctr" fontAlgn="ctr"/>
                      <a:r>
                        <a:rPr lang="en-US" sz="1800" u="none" strike="noStrike" dirty="0">
                          <a:effectLst/>
                        </a:rPr>
                        <a:t>(18.727)</a:t>
                      </a:r>
                      <a:endParaRPr lang="en-US" sz="1800" b="0" i="0" u="none" strike="noStrike" dirty="0">
                        <a:solidFill>
                          <a:srgbClr val="000000"/>
                        </a:solidFill>
                        <a:effectLst/>
                        <a:latin typeface="Calibri"/>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Tree>
    <p:extLst>
      <p:ext uri="{BB962C8B-B14F-4D97-AF65-F5344CB8AC3E}">
        <p14:creationId xmlns:p14="http://schemas.microsoft.com/office/powerpoint/2010/main" val="1711447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lstStyle/>
          <a:p>
            <a:pPr marL="0" indent="0" algn="ctr">
              <a:buNone/>
            </a:pPr>
            <a:endParaRPr lang="en-US" sz="28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lgn="ctr">
              <a:buNone/>
            </a:pPr>
            <a:r>
              <a:rPr lang="en-US" sz="2400" b="1" u="sng" dirty="0" smtClean="0">
                <a:solidFill>
                  <a:srgbClr val="0070C0"/>
                </a:solidFill>
              </a:rPr>
              <a:t>Final Words from Ben Graham</a:t>
            </a:r>
          </a:p>
        </p:txBody>
      </p:sp>
    </p:spTree>
    <p:extLst>
      <p:ext uri="{BB962C8B-B14F-4D97-AF65-F5344CB8AC3E}">
        <p14:creationId xmlns:p14="http://schemas.microsoft.com/office/powerpoint/2010/main" val="415516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a:bodyPr>
          <a:lstStyle/>
          <a:p>
            <a:pPr marL="0" indent="0" algn="ctr">
              <a:buNone/>
            </a:pPr>
            <a:r>
              <a:rPr lang="en-US" b="1" u="sng" dirty="0" smtClean="0">
                <a:solidFill>
                  <a:srgbClr val="0070C0"/>
                </a:solidFill>
              </a:rPr>
              <a:t>The Future of Common Stocks</a:t>
            </a:r>
          </a:p>
          <a:p>
            <a:pPr marL="0" indent="0" algn="ctr">
              <a:buNone/>
            </a:pPr>
            <a:r>
              <a:rPr lang="en-US" sz="2400" dirty="0" smtClean="0"/>
              <a:t>(Ben Graham, </a:t>
            </a:r>
            <a:r>
              <a:rPr lang="en-US" sz="2400" i="1" dirty="0" smtClean="0"/>
              <a:t>Financial Analysts Journal</a:t>
            </a:r>
            <a:r>
              <a:rPr lang="en-US" sz="2400" dirty="0" smtClean="0"/>
              <a:t>, Sep-Oct, 1974)</a:t>
            </a:r>
          </a:p>
          <a:p>
            <a:pPr marL="0" indent="0" algn="just">
              <a:buNone/>
            </a:pPr>
            <a:endParaRPr lang="en-US" sz="2400" dirty="0" smtClean="0"/>
          </a:p>
          <a:p>
            <a:pPr marL="0" indent="0" algn="just">
              <a:buNone/>
            </a:pPr>
            <a:r>
              <a:rPr lang="en-US" sz="2400" dirty="0" smtClean="0"/>
              <a:t>But </a:t>
            </a:r>
            <a:r>
              <a:rPr lang="en-US" sz="2400" dirty="0"/>
              <a:t>I cannot leave my subject without alluding to another menace to equity </a:t>
            </a:r>
            <a:r>
              <a:rPr lang="en-US" sz="2400" dirty="0" smtClean="0"/>
              <a:t>values. </a:t>
            </a:r>
            <a:r>
              <a:rPr lang="en-US" sz="2400" dirty="0"/>
              <a:t>This is the loss of public confidence in the financial </a:t>
            </a:r>
            <a:r>
              <a:rPr lang="en-US" sz="2400" dirty="0" smtClean="0"/>
              <a:t>community growing </a:t>
            </a:r>
            <a:r>
              <a:rPr lang="en-US" sz="2400" dirty="0"/>
              <a:t>out of its own conduct in recent years. I insist that more damage has been done to stock values and to the future of equities from inside Wall Street than from outside Wall Street. </a:t>
            </a:r>
            <a:endParaRPr lang="en-US" dirty="0" smtClean="0"/>
          </a:p>
          <a:p>
            <a:pPr marL="0" indent="0">
              <a:buNone/>
            </a:pPr>
            <a:endParaRPr lang="en-US" sz="2400" dirty="0" smtClean="0"/>
          </a:p>
          <a:p>
            <a:endParaRPr lang="en-US" sz="2400" dirty="0"/>
          </a:p>
        </p:txBody>
      </p:sp>
    </p:spTree>
    <p:extLst>
      <p:ext uri="{BB962C8B-B14F-4D97-AF65-F5344CB8AC3E}">
        <p14:creationId xmlns:p14="http://schemas.microsoft.com/office/powerpoint/2010/main" val="2130061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85000" lnSpcReduction="20000"/>
          </a:bodyPr>
          <a:lstStyle/>
          <a:p>
            <a:pPr marL="0" indent="0" algn="ctr">
              <a:buNone/>
            </a:pPr>
            <a:r>
              <a:rPr lang="en-US" b="1" u="sng" dirty="0" smtClean="0">
                <a:solidFill>
                  <a:srgbClr val="0070C0"/>
                </a:solidFill>
              </a:rPr>
              <a:t>Does Finance Benefit Society?</a:t>
            </a:r>
          </a:p>
          <a:p>
            <a:pPr marL="0" indent="0" algn="ctr">
              <a:buNone/>
            </a:pPr>
            <a:r>
              <a:rPr lang="en-US" dirty="0" smtClean="0"/>
              <a:t>(Address to American Finance Association) </a:t>
            </a:r>
          </a:p>
          <a:p>
            <a:pPr marL="0" indent="0">
              <a:buNone/>
            </a:pPr>
            <a:endParaRPr lang="en-US" sz="2400" dirty="0"/>
          </a:p>
          <a:p>
            <a:pPr marL="0" indent="0" algn="ctr">
              <a:buNone/>
            </a:pPr>
            <a:r>
              <a:rPr lang="en-US" sz="2600" dirty="0" smtClean="0"/>
              <a:t>Luigi </a:t>
            </a:r>
            <a:r>
              <a:rPr lang="en-US" sz="2600" dirty="0" err="1"/>
              <a:t>Zingales</a:t>
            </a:r>
            <a:r>
              <a:rPr lang="en-US" sz="2600" dirty="0"/>
              <a:t> </a:t>
            </a:r>
            <a:endParaRPr lang="en-US" sz="2600" dirty="0" smtClean="0"/>
          </a:p>
          <a:p>
            <a:pPr marL="0" indent="0" algn="ctr">
              <a:buNone/>
            </a:pPr>
            <a:r>
              <a:rPr lang="en-US" sz="2600" dirty="0" smtClean="0"/>
              <a:t>Harvard </a:t>
            </a:r>
            <a:r>
              <a:rPr lang="en-US" sz="2600" dirty="0"/>
              <a:t>University, NBER, and CEPR </a:t>
            </a:r>
          </a:p>
          <a:p>
            <a:pPr marL="0" indent="0" algn="ctr">
              <a:buNone/>
            </a:pPr>
            <a:r>
              <a:rPr lang="en-US" sz="2600" dirty="0"/>
              <a:t>January 2015 </a:t>
            </a:r>
          </a:p>
          <a:p>
            <a:pPr marL="0" indent="0">
              <a:buNone/>
            </a:pPr>
            <a:endParaRPr lang="en-US" sz="2600" dirty="0"/>
          </a:p>
          <a:p>
            <a:pPr marL="0" indent="0" algn="just">
              <a:buNone/>
            </a:pPr>
            <a:r>
              <a:rPr lang="en-US" sz="2600" dirty="0"/>
              <a:t>Academics’ view of the benefits of finance vastly exceeds societal perception. This dissonance is at least partly explained by an under-appreciation by academia of how, without proper rules, finance can easily degenerate into a rent-seeking activity. I outline what finance academics can do, from a research point of view and from an educational point of view, to promote good finance and minimize the bad. </a:t>
            </a:r>
          </a:p>
          <a:p>
            <a:pPr marL="857250" lvl="2" indent="0">
              <a:buNone/>
            </a:pPr>
            <a:endParaRPr lang="en-US" sz="1200" dirty="0"/>
          </a:p>
        </p:txBody>
      </p:sp>
    </p:spTree>
    <p:extLst>
      <p:ext uri="{BB962C8B-B14F-4D97-AF65-F5344CB8AC3E}">
        <p14:creationId xmlns:p14="http://schemas.microsoft.com/office/powerpoint/2010/main" val="276004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pPr marL="0" indent="0" algn="ctr">
              <a:buNone/>
            </a:pPr>
            <a:r>
              <a:rPr lang="en-US" sz="2800" b="1" u="sng" dirty="0" smtClean="0">
                <a:solidFill>
                  <a:srgbClr val="0070C0"/>
                </a:solidFill>
              </a:rPr>
              <a:t>Finance and the Good Society</a:t>
            </a:r>
          </a:p>
          <a:p>
            <a:pPr marL="0" indent="0" algn="ctr">
              <a:buNone/>
            </a:pPr>
            <a:r>
              <a:rPr lang="en-US" sz="2800" dirty="0" smtClean="0"/>
              <a:t>Robert </a:t>
            </a:r>
            <a:r>
              <a:rPr lang="en-US" sz="2800" dirty="0" err="1" smtClean="0"/>
              <a:t>Shiller</a:t>
            </a:r>
            <a:endParaRPr lang="en-US" sz="2800" dirty="0"/>
          </a:p>
          <a:p>
            <a:pPr marL="0" indent="0" algn="just">
              <a:buNone/>
            </a:pPr>
            <a:r>
              <a:rPr lang="en-US" sz="2800" dirty="0" smtClean="0"/>
              <a:t>“I conclude </a:t>
            </a:r>
            <a:r>
              <a:rPr lang="en-US" sz="2800" dirty="0"/>
              <a:t>that redesigning finance to advance the Good Society entails consideration of a wide variety of factors, both from theoretical finance and from psychology, history and culture. We as educators are in our best element when we represent the full complexity of the subject to our students</a:t>
            </a:r>
            <a:r>
              <a:rPr lang="en-US" sz="2800" dirty="0" smtClean="0"/>
              <a:t>.” </a:t>
            </a:r>
          </a:p>
        </p:txBody>
      </p:sp>
    </p:spTree>
    <p:extLst>
      <p:ext uri="{BB962C8B-B14F-4D97-AF65-F5344CB8AC3E}">
        <p14:creationId xmlns:p14="http://schemas.microsoft.com/office/powerpoint/2010/main" val="2760044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a:bodyPr>
          <a:lstStyle/>
          <a:p>
            <a:pPr marL="0" indent="0" algn="ctr">
              <a:buNone/>
            </a:pPr>
            <a:endParaRPr lang="en-US" sz="2800" b="1" u="sng" dirty="0" smtClean="0">
              <a:solidFill>
                <a:srgbClr val="0070C0"/>
              </a:solidFill>
            </a:endParaRPr>
          </a:p>
          <a:p>
            <a:pPr marL="0" indent="0" algn="ctr">
              <a:buNone/>
            </a:pPr>
            <a:endParaRPr lang="en-US" sz="2800" b="1" u="sng" dirty="0">
              <a:solidFill>
                <a:srgbClr val="0070C0"/>
              </a:solidFill>
            </a:endParaRPr>
          </a:p>
          <a:p>
            <a:pPr marL="0" indent="0" algn="ctr">
              <a:buNone/>
            </a:pPr>
            <a:r>
              <a:rPr lang="en-US" sz="2800" b="1" u="sng" dirty="0" smtClean="0">
                <a:solidFill>
                  <a:srgbClr val="0070C0"/>
                </a:solidFill>
              </a:rPr>
              <a:t>A Proposition </a:t>
            </a:r>
          </a:p>
          <a:p>
            <a:pPr marL="0" indent="0" algn="ctr">
              <a:buNone/>
            </a:pPr>
            <a:r>
              <a:rPr lang="en-US" sz="2800" b="1" u="sng" dirty="0" smtClean="0">
                <a:solidFill>
                  <a:srgbClr val="0070C0"/>
                </a:solidFill>
              </a:rPr>
              <a:t>&amp;</a:t>
            </a:r>
          </a:p>
          <a:p>
            <a:pPr marL="0" indent="0" algn="ctr">
              <a:buNone/>
            </a:pPr>
            <a:r>
              <a:rPr lang="en-US" sz="2800" b="1" u="sng" dirty="0" smtClean="0">
                <a:solidFill>
                  <a:srgbClr val="0070C0"/>
                </a:solidFill>
              </a:rPr>
              <a:t>A Question</a:t>
            </a:r>
          </a:p>
          <a:p>
            <a:pPr marL="0" indent="0" algn="ctr">
              <a:buNone/>
            </a:pPr>
            <a:endParaRPr lang="en-US" sz="2800" dirty="0"/>
          </a:p>
        </p:txBody>
      </p:sp>
    </p:spTree>
    <p:extLst>
      <p:ext uri="{BB962C8B-B14F-4D97-AF65-F5344CB8AC3E}">
        <p14:creationId xmlns:p14="http://schemas.microsoft.com/office/powerpoint/2010/main" val="3930471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fontScale="85000" lnSpcReduction="10000"/>
          </a:bodyPr>
          <a:lstStyle/>
          <a:p>
            <a:pPr marL="0" indent="0" algn="ctr">
              <a:buNone/>
            </a:pPr>
            <a:r>
              <a:rPr lang="en-US" b="1" dirty="0" smtClean="0">
                <a:solidFill>
                  <a:srgbClr val="0070C0"/>
                </a:solidFill>
              </a:rPr>
              <a:t>Benjamin Graham</a:t>
            </a:r>
          </a:p>
          <a:p>
            <a:r>
              <a:rPr lang="en-US" dirty="0" smtClean="0"/>
              <a:t>Graduated from Columbia College, 1914</a:t>
            </a:r>
          </a:p>
          <a:p>
            <a:r>
              <a:rPr lang="en-US" dirty="0" smtClean="0"/>
              <a:t>Received teaching offer from Columbia in Philosophy, English and Mathematics</a:t>
            </a:r>
          </a:p>
          <a:p>
            <a:r>
              <a:rPr lang="en-US" dirty="0" smtClean="0"/>
              <a:t>Joined </a:t>
            </a:r>
            <a:r>
              <a:rPr lang="en-US" dirty="0" err="1" smtClean="0"/>
              <a:t>Newburger</a:t>
            </a:r>
            <a:r>
              <a:rPr lang="en-US" dirty="0" smtClean="0"/>
              <a:t>, </a:t>
            </a:r>
            <a:r>
              <a:rPr lang="en-US" dirty="0" err="1" smtClean="0"/>
              <a:t>Hendersen</a:t>
            </a:r>
            <a:r>
              <a:rPr lang="en-US" dirty="0" smtClean="0"/>
              <a:t> and Loeb</a:t>
            </a:r>
          </a:p>
          <a:p>
            <a:r>
              <a:rPr lang="en-US" dirty="0" smtClean="0"/>
              <a:t>Brought statistical analysis to stock investment</a:t>
            </a:r>
          </a:p>
          <a:p>
            <a:r>
              <a:rPr lang="en-US" dirty="0" smtClean="0"/>
              <a:t>Started to teach at Columbia in Fall, 1927</a:t>
            </a:r>
          </a:p>
          <a:p>
            <a:r>
              <a:rPr lang="en-US" dirty="0" smtClean="0"/>
              <a:t>Founder of NYSSA and Financial Analysts Journal</a:t>
            </a:r>
          </a:p>
          <a:p>
            <a:r>
              <a:rPr lang="en-US" u="sng" dirty="0" smtClean="0"/>
              <a:t>Security Analysis </a:t>
            </a:r>
            <a:r>
              <a:rPr lang="en-US" dirty="0" smtClean="0"/>
              <a:t>published in 1934</a:t>
            </a:r>
          </a:p>
          <a:p>
            <a:r>
              <a:rPr lang="en-US" u="sng" dirty="0" smtClean="0"/>
              <a:t>Intelligent Investor </a:t>
            </a:r>
            <a:r>
              <a:rPr lang="en-US" dirty="0" smtClean="0"/>
              <a:t>published in 1949</a:t>
            </a:r>
          </a:p>
          <a:p>
            <a:endParaRPr lang="en-US" dirty="0" smtClean="0"/>
          </a:p>
          <a:p>
            <a:pPr marL="0" indent="0">
              <a:buNone/>
            </a:pPr>
            <a:endParaRPr lang="en-US" dirty="0" smtClean="0"/>
          </a:p>
        </p:txBody>
      </p:sp>
    </p:spTree>
    <p:extLst>
      <p:ext uri="{BB962C8B-B14F-4D97-AF65-F5344CB8AC3E}">
        <p14:creationId xmlns:p14="http://schemas.microsoft.com/office/powerpoint/2010/main" val="3933456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fontScale="85000" lnSpcReduction="10000"/>
          </a:bodyPr>
          <a:lstStyle/>
          <a:p>
            <a:pPr marL="0" indent="0" algn="ctr">
              <a:buNone/>
            </a:pPr>
            <a:r>
              <a:rPr lang="en-US" b="1" dirty="0" smtClean="0">
                <a:solidFill>
                  <a:srgbClr val="0070C0"/>
                </a:solidFill>
              </a:rPr>
              <a:t>David Dodd</a:t>
            </a:r>
          </a:p>
          <a:p>
            <a:r>
              <a:rPr lang="en-US" dirty="0" smtClean="0"/>
              <a:t>Bachelor of Science, U. Penn., 1920</a:t>
            </a:r>
          </a:p>
          <a:p>
            <a:r>
              <a:rPr lang="en-US" dirty="0" smtClean="0"/>
              <a:t>Master of Science, Columbia University, 1921</a:t>
            </a:r>
          </a:p>
          <a:p>
            <a:r>
              <a:rPr lang="en-US" dirty="0" smtClean="0"/>
              <a:t>Instructor at Columbia, 1922-1930</a:t>
            </a:r>
          </a:p>
          <a:p>
            <a:r>
              <a:rPr lang="en-US" dirty="0" smtClean="0"/>
              <a:t>Transcribed Ben Graham’s Class Notes</a:t>
            </a:r>
          </a:p>
          <a:p>
            <a:r>
              <a:rPr lang="en-US" dirty="0" smtClean="0"/>
              <a:t>Ph.D., Columbia, 1930</a:t>
            </a:r>
          </a:p>
          <a:p>
            <a:r>
              <a:rPr lang="en-US" dirty="0" smtClean="0"/>
              <a:t>Co-Author of </a:t>
            </a:r>
            <a:r>
              <a:rPr lang="en-US" u="sng" dirty="0" smtClean="0"/>
              <a:t>Security Analysis</a:t>
            </a:r>
            <a:r>
              <a:rPr lang="en-US" dirty="0" smtClean="0"/>
              <a:t>, 1934</a:t>
            </a:r>
          </a:p>
          <a:p>
            <a:r>
              <a:rPr lang="en-US" dirty="0" smtClean="0"/>
              <a:t>Professor of Finance, 1947-1961, Columbia Business School.; Associate Dean, 1948-52</a:t>
            </a:r>
          </a:p>
          <a:p>
            <a:r>
              <a:rPr lang="en-US" dirty="0" smtClean="0"/>
              <a:t>Doctor of Letters, Columbia, Honoris </a:t>
            </a:r>
            <a:r>
              <a:rPr lang="en-US" dirty="0"/>
              <a:t>C</a:t>
            </a:r>
            <a:r>
              <a:rPr lang="en-US" dirty="0" smtClean="0"/>
              <a:t>ausa, 1984</a:t>
            </a:r>
          </a:p>
          <a:p>
            <a:endParaRPr lang="en-US" dirty="0" smtClean="0"/>
          </a:p>
          <a:p>
            <a:pPr marL="0" indent="0">
              <a:buNone/>
            </a:pPr>
            <a:endParaRPr lang="en-US" dirty="0" smtClean="0"/>
          </a:p>
        </p:txBody>
      </p:sp>
    </p:spTree>
    <p:extLst>
      <p:ext uri="{BB962C8B-B14F-4D97-AF65-F5344CB8AC3E}">
        <p14:creationId xmlns:p14="http://schemas.microsoft.com/office/powerpoint/2010/main" val="870582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fontScale="85000" lnSpcReduction="20000"/>
          </a:bodyPr>
          <a:lstStyle/>
          <a:p>
            <a:pPr marL="0" indent="0" algn="ctr">
              <a:buNone/>
            </a:pPr>
            <a:r>
              <a:rPr lang="en-US" b="1" dirty="0" smtClean="0">
                <a:solidFill>
                  <a:srgbClr val="0070C0"/>
                </a:solidFill>
              </a:rPr>
              <a:t>Roger F. Murray</a:t>
            </a:r>
          </a:p>
          <a:p>
            <a:r>
              <a:rPr lang="en-US" dirty="0" smtClean="0"/>
              <a:t>Ph.D., NYU, 1942; joined Bankers Trust</a:t>
            </a:r>
          </a:p>
          <a:p>
            <a:r>
              <a:rPr lang="en-US" dirty="0" smtClean="0"/>
              <a:t>Took over the Value Investing Program at Columbia in 1956 (upon Graham’s retirement)</a:t>
            </a:r>
          </a:p>
          <a:p>
            <a:r>
              <a:rPr lang="en-US" dirty="0" smtClean="0"/>
              <a:t>Appointed S. Sloan Colt Professor of Banking and Finance, 1958 </a:t>
            </a:r>
          </a:p>
          <a:p>
            <a:r>
              <a:rPr lang="en-US" dirty="0" smtClean="0"/>
              <a:t>President of AFA, 1964</a:t>
            </a:r>
          </a:p>
          <a:p>
            <a:r>
              <a:rPr lang="en-US" dirty="0" smtClean="0"/>
              <a:t>Founding Trustee of the Common Fund, 1971</a:t>
            </a:r>
          </a:p>
          <a:p>
            <a:r>
              <a:rPr lang="en-US" dirty="0" smtClean="0"/>
              <a:t>Chairman of Finance Committee, CREF</a:t>
            </a:r>
          </a:p>
          <a:p>
            <a:r>
              <a:rPr lang="en-US" dirty="0" smtClean="0"/>
              <a:t>Co-authored the 5</a:t>
            </a:r>
            <a:r>
              <a:rPr lang="en-US" baseline="30000" dirty="0" smtClean="0"/>
              <a:t>th</a:t>
            </a:r>
            <a:r>
              <a:rPr lang="en-US" dirty="0" smtClean="0"/>
              <a:t> edition of Security Analysis.</a:t>
            </a:r>
          </a:p>
          <a:p>
            <a:r>
              <a:rPr lang="en-US" dirty="0" smtClean="0"/>
              <a:t>Delivered the Paley Center Lectures in 1993</a:t>
            </a:r>
          </a:p>
          <a:p>
            <a:endParaRPr lang="en-US" dirty="0" smtClean="0"/>
          </a:p>
          <a:p>
            <a:pPr marL="0" indent="0">
              <a:buNone/>
            </a:pPr>
            <a:endParaRPr lang="en-US" dirty="0" smtClean="0"/>
          </a:p>
        </p:txBody>
      </p:sp>
    </p:spTree>
    <p:extLst>
      <p:ext uri="{BB962C8B-B14F-4D97-AF65-F5344CB8AC3E}">
        <p14:creationId xmlns:p14="http://schemas.microsoft.com/office/powerpoint/2010/main" val="2478683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525963"/>
          </a:xfrm>
        </p:spPr>
        <p:txBody>
          <a:bodyPr>
            <a:normAutofit fontScale="70000" lnSpcReduction="20000"/>
          </a:bodyPr>
          <a:lstStyle/>
          <a:p>
            <a:pPr marL="0" indent="0" algn="ctr">
              <a:buNone/>
            </a:pPr>
            <a:r>
              <a:rPr lang="en-US" b="1" dirty="0" smtClean="0">
                <a:solidFill>
                  <a:srgbClr val="0070C0"/>
                </a:solidFill>
              </a:rPr>
              <a:t>Bruce Greenwald</a:t>
            </a:r>
          </a:p>
          <a:p>
            <a:r>
              <a:rPr lang="en-US" dirty="0" smtClean="0"/>
              <a:t>Joined Columbia Business School in 1991</a:t>
            </a:r>
          </a:p>
          <a:p>
            <a:r>
              <a:rPr lang="en-US" dirty="0" err="1" smtClean="0"/>
              <a:t>Relaunched</a:t>
            </a:r>
            <a:r>
              <a:rPr lang="en-US" dirty="0" smtClean="0"/>
              <a:t> Value Investing at Columbia in 1993, jointly with Roger Murray</a:t>
            </a:r>
          </a:p>
          <a:p>
            <a:r>
              <a:rPr lang="en-US" dirty="0" smtClean="0"/>
              <a:t>Appointed as Robert </a:t>
            </a:r>
            <a:r>
              <a:rPr lang="en-US" dirty="0" err="1" smtClean="0"/>
              <a:t>Heilbrunn</a:t>
            </a:r>
            <a:r>
              <a:rPr lang="en-US" dirty="0" smtClean="0"/>
              <a:t> Professor of Finance and Asset Management, 1993</a:t>
            </a:r>
          </a:p>
          <a:p>
            <a:r>
              <a:rPr lang="en-US" dirty="0" smtClean="0"/>
              <a:t>Currently, Co-Director of the </a:t>
            </a:r>
            <a:r>
              <a:rPr lang="en-US" dirty="0" err="1" smtClean="0"/>
              <a:t>Heilbrunn</a:t>
            </a:r>
            <a:r>
              <a:rPr lang="en-US" dirty="0" smtClean="0"/>
              <a:t> Center of Graham and Dodd Investing</a:t>
            </a:r>
          </a:p>
          <a:p>
            <a:r>
              <a:rPr lang="en-US" dirty="0" smtClean="0"/>
              <a:t>Author of several highly acclaimed books :</a:t>
            </a:r>
          </a:p>
          <a:p>
            <a:pPr lvl="1"/>
            <a:r>
              <a:rPr lang="en-US" dirty="0" smtClean="0"/>
              <a:t>Value Investing from Graham to Buffett and Beyond</a:t>
            </a:r>
          </a:p>
          <a:p>
            <a:pPr lvl="1"/>
            <a:r>
              <a:rPr lang="en-US" dirty="0" smtClean="0"/>
              <a:t>Competition Demystified</a:t>
            </a:r>
          </a:p>
          <a:p>
            <a:r>
              <a:rPr lang="en-US" dirty="0" smtClean="0"/>
              <a:t>Strong supporter of Fordham’s Gabelli Center of Global Security Analysis</a:t>
            </a:r>
          </a:p>
        </p:txBody>
      </p:sp>
    </p:spTree>
    <p:extLst>
      <p:ext uri="{BB962C8B-B14F-4D97-AF65-F5344CB8AC3E}">
        <p14:creationId xmlns:p14="http://schemas.microsoft.com/office/powerpoint/2010/main" val="1603549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What Is Value Investing?</a:t>
            </a:r>
          </a:p>
          <a:p>
            <a:pPr marL="0" indent="0" algn="ctr">
              <a:buNone/>
            </a:pPr>
            <a:endParaRPr lang="en-US" sz="2800" b="1" u="sng" dirty="0" smtClean="0">
              <a:solidFill>
                <a:srgbClr val="0070C0"/>
              </a:solidFill>
            </a:endParaRPr>
          </a:p>
          <a:p>
            <a:pPr marL="0" indent="0" algn="just">
              <a:buNone/>
            </a:pPr>
            <a:r>
              <a:rPr lang="en-US" sz="2400" dirty="0" smtClean="0"/>
              <a:t>“We had learned from Ben Graham that the key to successful investing was the purchase of shares in good businesses when the market price was at a large discount from underlying business values” (Warren Buffett, Berkshire Hathaway Annual Report, 1985, p 19).</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2934913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a:bodyPr>
          <a:lstStyle/>
          <a:p>
            <a:pPr marL="0" indent="0" algn="ctr">
              <a:buNone/>
            </a:pPr>
            <a:r>
              <a:rPr lang="en-US" sz="2800" b="1" u="sng" dirty="0" smtClean="0">
                <a:solidFill>
                  <a:srgbClr val="0070C0"/>
                </a:solidFill>
              </a:rPr>
              <a:t>What Is Value Investing?</a:t>
            </a:r>
          </a:p>
          <a:p>
            <a:pPr marL="0" lvl="0" indent="0" algn="just">
              <a:buNone/>
            </a:pPr>
            <a:r>
              <a:rPr lang="en-US" sz="2400" dirty="0" smtClean="0"/>
              <a:t>“</a:t>
            </a:r>
            <a:r>
              <a:rPr lang="en-US" sz="2400" dirty="0"/>
              <a:t>We select such investments on a long-term basis, weighing the same factors as would be involved in the purchase of 100% of an operating business: (1) favorable long-term economic characteristics; (2) competent and honest management; (3) purchase price attractive when measured against the yardstick of value to a private owner; and (4) an industry with which we are familiar and whose long-term business characteristics we feel competent to </a:t>
            </a:r>
            <a:r>
              <a:rPr lang="en-US" sz="2400" dirty="0" smtClean="0"/>
              <a:t>judge” </a:t>
            </a:r>
            <a:r>
              <a:rPr lang="en-US" sz="2400" dirty="0">
                <a:solidFill>
                  <a:prstClr val="black"/>
                </a:solidFill>
              </a:rPr>
              <a:t>(Warren Buffett, Berkshire </a:t>
            </a:r>
            <a:r>
              <a:rPr lang="en-US" sz="2400" dirty="0" smtClean="0">
                <a:solidFill>
                  <a:prstClr val="black"/>
                </a:solidFill>
              </a:rPr>
              <a:t>Hathaway Annual </a:t>
            </a:r>
            <a:r>
              <a:rPr lang="en-US" sz="2400" dirty="0">
                <a:solidFill>
                  <a:prstClr val="black"/>
                </a:solidFill>
              </a:rPr>
              <a:t>Report, </a:t>
            </a:r>
            <a:r>
              <a:rPr lang="en-US" sz="2400" dirty="0" smtClean="0">
                <a:solidFill>
                  <a:prstClr val="black"/>
                </a:solidFill>
              </a:rPr>
              <a:t>1977).</a:t>
            </a:r>
            <a:endParaRPr lang="en-US" sz="2400" dirty="0">
              <a:solidFill>
                <a:prstClr val="black"/>
              </a:solidFill>
            </a:endParaRP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420589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3173</TotalTime>
  <Words>2196</Words>
  <Application>Microsoft Office PowerPoint</Application>
  <PresentationFormat>On-screen Show (4:3)</PresentationFormat>
  <Paragraphs>362</Paragraphs>
  <Slides>36</Slides>
  <Notes>0</Notes>
  <HiddenSlides>0</HiddenSlides>
  <MMClips>0</MMClips>
  <ScaleCrop>false</ScaleCrop>
  <HeadingPairs>
    <vt:vector size="4" baseType="variant">
      <vt:variant>
        <vt:lpstr>Theme</vt:lpstr>
      </vt:variant>
      <vt:variant>
        <vt:i4>5</vt:i4>
      </vt:variant>
      <vt:variant>
        <vt:lpstr>Slide Titles</vt:lpstr>
      </vt:variant>
      <vt:variant>
        <vt:i4>36</vt:i4>
      </vt:variant>
    </vt:vector>
  </HeadingPairs>
  <TitlesOfParts>
    <vt:vector size="41" baseType="lpstr">
      <vt:lpstr>Office Theme</vt:lpstr>
      <vt:lpstr>1_Office Theme</vt:lpstr>
      <vt:lpstr>2_Office Theme</vt:lpstr>
      <vt:lpstr>3_Office Theme</vt:lpstr>
      <vt:lpstr>4_Office Theme</vt:lpstr>
      <vt:lpstr>The Evolution of  Value Investing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G-L1790-1338</dc:creator>
  <cp:lastModifiedBy>Jeanette</cp:lastModifiedBy>
  <cp:revision>137</cp:revision>
  <cp:lastPrinted>2015-02-28T13:23:05Z</cp:lastPrinted>
  <dcterms:created xsi:type="dcterms:W3CDTF">2015-02-17T15:44:57Z</dcterms:created>
  <dcterms:modified xsi:type="dcterms:W3CDTF">2015-02-28T13:23:49Z</dcterms:modified>
</cp:coreProperties>
</file>